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Public Sans Thin" panose="020B060402020202020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Public Sans" panose="020B0604020202020204" charset="0"/>
      <p:regular r:id="rId23"/>
      <p:bold r:id="rId24"/>
      <p:italic r:id="rId25"/>
      <p:boldItalic r:id="rId26"/>
    </p:embeddedFont>
    <p:embeddedFont>
      <p:font typeface="Nunito" panose="020B0604020202020204" charset="0"/>
      <p:bold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gwHFifoSENJfZzkV0hcTmgaVA4O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1109"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1792288" y="612775"/>
            <a:ext cx="5486400" cy="4114800"/>
          </a:xfrm>
          <a:prstGeom prst="rect">
            <a:avLst/>
          </a:prstGeom>
          <a:noFill/>
          <a:ln>
            <a:noFill/>
          </a:ln>
        </p:spPr>
      </p:sp>
      <p:sp>
        <p:nvSpPr>
          <p:cNvPr id="64" name="Google Shape;64;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jpg"/><Relationship Id="rId9" Type="http://schemas.openxmlformats.org/officeDocument/2006/relationships/image" Target="../media/image30.pn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jp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20" b="-9219"/>
            </a:stretch>
          </a:blipFill>
          <a:ln>
            <a:noFill/>
          </a:ln>
        </p:spPr>
      </p:sp>
      <p:sp>
        <p:nvSpPr>
          <p:cNvPr id="85" name="Google Shape;85;p1"/>
          <p:cNvSpPr/>
          <p:nvPr/>
        </p:nvSpPr>
        <p:spPr>
          <a:xfrm flipH="1">
            <a:off x="13447130" y="1028700"/>
            <a:ext cx="6320791" cy="1248356"/>
          </a:xfrm>
          <a:custGeom>
            <a:avLst/>
            <a:gdLst/>
            <a:ahLst/>
            <a:cxnLst/>
            <a:rect l="l" t="t" r="r" b="b"/>
            <a:pathLst>
              <a:path w="6320791" h="1248356" extrusionOk="0">
                <a:moveTo>
                  <a:pt x="6320791" y="0"/>
                </a:moveTo>
                <a:lnTo>
                  <a:pt x="0" y="0"/>
                </a:lnTo>
                <a:lnTo>
                  <a:pt x="0" y="1248356"/>
                </a:lnTo>
                <a:lnTo>
                  <a:pt x="6320791" y="1248356"/>
                </a:lnTo>
                <a:lnTo>
                  <a:pt x="6320791" y="0"/>
                </a:lnTo>
                <a:close/>
              </a:path>
            </a:pathLst>
          </a:custGeom>
          <a:blipFill rotWithShape="1">
            <a:blip r:embed="rId4">
              <a:alphaModFix/>
            </a:blip>
            <a:stretch>
              <a:fillRect/>
            </a:stretch>
          </a:blipFill>
          <a:ln>
            <a:noFill/>
          </a:ln>
        </p:spPr>
      </p:sp>
      <p:sp>
        <p:nvSpPr>
          <p:cNvPr id="86" name="Google Shape;86;p1"/>
          <p:cNvSpPr/>
          <p:nvPr/>
        </p:nvSpPr>
        <p:spPr>
          <a:xfrm>
            <a:off x="11612603" y="2289558"/>
            <a:ext cx="6139288" cy="6031850"/>
          </a:xfrm>
          <a:custGeom>
            <a:avLst/>
            <a:gdLst/>
            <a:ahLst/>
            <a:cxnLst/>
            <a:rect l="l" t="t" r="r" b="b"/>
            <a:pathLst>
              <a:path w="6139288" h="6031850" extrusionOk="0">
                <a:moveTo>
                  <a:pt x="0" y="0"/>
                </a:moveTo>
                <a:lnTo>
                  <a:pt x="6139288" y="0"/>
                </a:lnTo>
                <a:lnTo>
                  <a:pt x="6139288" y="6031850"/>
                </a:lnTo>
                <a:lnTo>
                  <a:pt x="0" y="6031850"/>
                </a:lnTo>
                <a:lnTo>
                  <a:pt x="0" y="0"/>
                </a:lnTo>
                <a:close/>
              </a:path>
            </a:pathLst>
          </a:custGeom>
          <a:blipFill rotWithShape="1">
            <a:blip r:embed="rId5">
              <a:alphaModFix/>
            </a:blip>
            <a:stretch>
              <a:fillRect/>
            </a:stretch>
          </a:blipFill>
          <a:ln>
            <a:noFill/>
          </a:ln>
        </p:spPr>
      </p:sp>
      <p:cxnSp>
        <p:nvCxnSpPr>
          <p:cNvPr id="87" name="Google Shape;87;p1"/>
          <p:cNvCxnSpPr/>
          <p:nvPr/>
        </p:nvCxnSpPr>
        <p:spPr>
          <a:xfrm>
            <a:off x="1038225" y="9258300"/>
            <a:ext cx="4472520" cy="0"/>
          </a:xfrm>
          <a:prstGeom prst="straightConnector1">
            <a:avLst/>
          </a:prstGeom>
          <a:noFill/>
          <a:ln w="38100" cap="flat" cmpd="sng">
            <a:solidFill>
              <a:srgbClr val="FFFFFF"/>
            </a:solidFill>
            <a:prstDash val="solid"/>
            <a:round/>
            <a:headEnd type="none" w="sm" len="sm"/>
            <a:tailEnd type="oval" w="lg" len="lg"/>
          </a:ln>
        </p:spPr>
      </p:cxnSp>
      <p:sp>
        <p:nvSpPr>
          <p:cNvPr id="88" name="Google Shape;88;p1"/>
          <p:cNvSpPr txBox="1"/>
          <p:nvPr/>
        </p:nvSpPr>
        <p:spPr>
          <a:xfrm>
            <a:off x="1028700" y="7271944"/>
            <a:ext cx="4472520" cy="156416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b="0" i="0" u="none" strike="noStrike" cap="none">
                <a:solidFill>
                  <a:srgbClr val="FFFFFF"/>
                </a:solidFill>
                <a:latin typeface="Public Sans"/>
                <a:ea typeface="Public Sans"/>
                <a:cs typeface="Public Sans"/>
                <a:sym typeface="Public Sans"/>
              </a:rPr>
              <a:t>POR:</a:t>
            </a:r>
            <a:endParaRPr/>
          </a:p>
          <a:p>
            <a:pPr marL="388630" marR="0" lvl="1" indent="-194315" algn="l" rtl="0">
              <a:lnSpc>
                <a:spcPct val="140000"/>
              </a:lnSpc>
              <a:spcBef>
                <a:spcPts val="0"/>
              </a:spcBef>
              <a:spcAft>
                <a:spcPts val="0"/>
              </a:spcAft>
              <a:buClr>
                <a:srgbClr val="FFFFFF"/>
              </a:buClr>
              <a:buSzPts val="1800"/>
              <a:buFont typeface="Arial"/>
              <a:buChar char="•"/>
            </a:pPr>
            <a:r>
              <a:rPr lang="en-US" sz="1800" b="0" i="0" u="none" strike="noStrike" cap="none">
                <a:solidFill>
                  <a:srgbClr val="FFFFFF"/>
                </a:solidFill>
                <a:latin typeface="Public Sans"/>
                <a:ea typeface="Public Sans"/>
                <a:cs typeface="Public Sans"/>
                <a:sym typeface="Public Sans"/>
              </a:rPr>
              <a:t>SERGIO LÓPEZ</a:t>
            </a:r>
            <a:endParaRPr/>
          </a:p>
          <a:p>
            <a:pPr marL="388630" marR="0" lvl="1" indent="-194315" algn="l" rtl="0">
              <a:lnSpc>
                <a:spcPct val="140000"/>
              </a:lnSpc>
              <a:spcBef>
                <a:spcPts val="0"/>
              </a:spcBef>
              <a:spcAft>
                <a:spcPts val="0"/>
              </a:spcAft>
              <a:buClr>
                <a:srgbClr val="FFFFFF"/>
              </a:buClr>
              <a:buSzPts val="1800"/>
              <a:buFont typeface="Arial"/>
              <a:buChar char="•"/>
            </a:pPr>
            <a:r>
              <a:rPr lang="en-US" sz="1800" b="0" i="0" u="none" strike="noStrike" cap="none">
                <a:solidFill>
                  <a:srgbClr val="FFFFFF"/>
                </a:solidFill>
                <a:latin typeface="Public Sans"/>
                <a:ea typeface="Public Sans"/>
                <a:cs typeface="Public Sans"/>
                <a:sym typeface="Public Sans"/>
              </a:rPr>
              <a:t>CLAUDIO ADONES</a:t>
            </a:r>
            <a:endParaRPr/>
          </a:p>
          <a:p>
            <a:pPr marL="388630" marR="0" lvl="1" indent="-194315" algn="l" rtl="0">
              <a:lnSpc>
                <a:spcPct val="140000"/>
              </a:lnSpc>
              <a:spcBef>
                <a:spcPts val="0"/>
              </a:spcBef>
              <a:spcAft>
                <a:spcPts val="0"/>
              </a:spcAft>
              <a:buClr>
                <a:srgbClr val="FFFFFF"/>
              </a:buClr>
              <a:buSzPts val="1800"/>
              <a:buFont typeface="Arial"/>
              <a:buChar char="•"/>
            </a:pPr>
            <a:r>
              <a:rPr lang="en-US" sz="1800" b="0" i="0" u="none" strike="noStrike" cap="none">
                <a:solidFill>
                  <a:srgbClr val="FFFFFF"/>
                </a:solidFill>
                <a:latin typeface="Public Sans"/>
                <a:ea typeface="Public Sans"/>
                <a:cs typeface="Public Sans"/>
                <a:sym typeface="Public Sans"/>
              </a:rPr>
              <a:t>HANS ASTORGA</a:t>
            </a:r>
            <a:endParaRPr/>
          </a:p>
          <a:p>
            <a:pPr marL="0" marR="0" lvl="0" indent="0" algn="l" rtl="0">
              <a:lnSpc>
                <a:spcPct val="140000"/>
              </a:lnSpc>
              <a:spcBef>
                <a:spcPts val="0"/>
              </a:spcBef>
              <a:spcAft>
                <a:spcPts val="0"/>
              </a:spcAft>
              <a:buNone/>
            </a:pPr>
            <a:endParaRPr sz="1800" b="0" i="0" u="none" strike="noStrike" cap="none">
              <a:solidFill>
                <a:srgbClr val="FFFFFF"/>
              </a:solidFill>
              <a:latin typeface="Public Sans"/>
              <a:ea typeface="Public Sans"/>
              <a:cs typeface="Public Sans"/>
              <a:sym typeface="Public Sans"/>
            </a:endParaRPr>
          </a:p>
        </p:txBody>
      </p:sp>
      <p:sp>
        <p:nvSpPr>
          <p:cNvPr id="89" name="Google Shape;89;p1"/>
          <p:cNvSpPr txBox="1"/>
          <p:nvPr/>
        </p:nvSpPr>
        <p:spPr>
          <a:xfrm>
            <a:off x="1028700" y="4564913"/>
            <a:ext cx="10330349" cy="13858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940" b="0" i="0" u="none" strike="noStrike" cap="none">
                <a:solidFill>
                  <a:srgbClr val="FFFFFF"/>
                </a:solidFill>
                <a:latin typeface="Public Sans Thin"/>
                <a:ea typeface="Public Sans Thin"/>
                <a:cs typeface="Public Sans Thin"/>
                <a:sym typeface="Public Sans Thin"/>
              </a:rPr>
              <a:t>Asistente Autónomo Virtual para Transmisiones Web</a:t>
            </a:r>
            <a:endParaRPr/>
          </a:p>
        </p:txBody>
      </p:sp>
      <p:sp>
        <p:nvSpPr>
          <p:cNvPr id="90" name="Google Shape;90;p1"/>
          <p:cNvSpPr txBox="1"/>
          <p:nvPr/>
        </p:nvSpPr>
        <p:spPr>
          <a:xfrm>
            <a:off x="130215" y="2606151"/>
            <a:ext cx="11228834" cy="1669451"/>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en-US" sz="9648" b="1" i="0" u="none" strike="noStrike" cap="none">
                <a:solidFill>
                  <a:srgbClr val="FFFFFF"/>
                </a:solidFill>
                <a:latin typeface="Public Sans"/>
                <a:ea typeface="Public Sans"/>
                <a:cs typeface="Public Sans"/>
                <a:sym typeface="Public Sans"/>
              </a:rPr>
              <a:t> Proyecto APT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240" name="Google Shape;240;p10"/>
          <p:cNvGrpSpPr/>
          <p:nvPr/>
        </p:nvGrpSpPr>
        <p:grpSpPr>
          <a:xfrm>
            <a:off x="0" y="0"/>
            <a:ext cx="10103789" cy="10308299"/>
            <a:chOff x="0" y="0"/>
            <a:chExt cx="13471719" cy="13744399"/>
          </a:xfrm>
        </p:grpSpPr>
        <p:sp>
          <p:nvSpPr>
            <p:cNvPr id="241" name="Google Shape;241;p10"/>
            <p:cNvSpPr/>
            <p:nvPr/>
          </p:nvSpPr>
          <p:spPr>
            <a:xfrm rot="-5400000">
              <a:off x="6161417" y="6434097"/>
              <a:ext cx="13744399" cy="876205"/>
            </a:xfrm>
            <a:custGeom>
              <a:avLst/>
              <a:gdLst/>
              <a:ahLst/>
              <a:cxnLst/>
              <a:rect l="l" t="t" r="r" b="b"/>
              <a:pathLst>
                <a:path w="13744399" h="876205" extrusionOk="0">
                  <a:moveTo>
                    <a:pt x="0" y="0"/>
                  </a:moveTo>
                  <a:lnTo>
                    <a:pt x="13744399" y="0"/>
                  </a:lnTo>
                  <a:lnTo>
                    <a:pt x="13744399" y="876205"/>
                  </a:lnTo>
                  <a:lnTo>
                    <a:pt x="0" y="876205"/>
                  </a:lnTo>
                  <a:lnTo>
                    <a:pt x="0" y="0"/>
                  </a:lnTo>
                  <a:close/>
                </a:path>
              </a:pathLst>
            </a:custGeom>
            <a:blipFill rotWithShape="1">
              <a:blip r:embed="rId3">
                <a:alphaModFix/>
              </a:blip>
              <a:stretch>
                <a:fillRect/>
              </a:stretch>
            </a:blipFill>
            <a:ln>
              <a:noFill/>
            </a:ln>
          </p:spPr>
        </p:sp>
        <p:sp>
          <p:nvSpPr>
            <p:cNvPr id="242" name="Google Shape;242;p10"/>
            <p:cNvSpPr/>
            <p:nvPr/>
          </p:nvSpPr>
          <p:spPr>
            <a:xfrm>
              <a:off x="0" y="0"/>
              <a:ext cx="12633429" cy="13716000"/>
            </a:xfrm>
            <a:custGeom>
              <a:avLst/>
              <a:gdLst/>
              <a:ahLst/>
              <a:cxnLst/>
              <a:rect l="l" t="t" r="r" b="b"/>
              <a:pathLst>
                <a:path w="12633429" h="13716000" extrusionOk="0">
                  <a:moveTo>
                    <a:pt x="0" y="0"/>
                  </a:moveTo>
                  <a:lnTo>
                    <a:pt x="12633429" y="0"/>
                  </a:lnTo>
                  <a:lnTo>
                    <a:pt x="12633429" y="13716000"/>
                  </a:lnTo>
                  <a:lnTo>
                    <a:pt x="0" y="13716000"/>
                  </a:lnTo>
                  <a:lnTo>
                    <a:pt x="0" y="0"/>
                  </a:lnTo>
                  <a:close/>
                </a:path>
              </a:pathLst>
            </a:custGeom>
            <a:blipFill rotWithShape="1">
              <a:blip r:embed="rId4">
                <a:alphaModFix/>
              </a:blip>
              <a:stretch>
                <a:fillRect l="-14002" r="-48946"/>
              </a:stretch>
            </a:blipFill>
            <a:ln>
              <a:noFill/>
            </a:ln>
          </p:spPr>
        </p:sp>
      </p:grpSp>
      <p:sp>
        <p:nvSpPr>
          <p:cNvPr id="243" name="Google Shape;243;p10"/>
          <p:cNvSpPr/>
          <p:nvPr/>
        </p:nvSpPr>
        <p:spPr>
          <a:xfrm>
            <a:off x="13366105" y="2746115"/>
            <a:ext cx="1614717" cy="1804555"/>
          </a:xfrm>
          <a:custGeom>
            <a:avLst/>
            <a:gdLst/>
            <a:ahLst/>
            <a:cxnLst/>
            <a:rect l="l" t="t" r="r" b="b"/>
            <a:pathLst>
              <a:path w="1614717" h="1804555" extrusionOk="0">
                <a:moveTo>
                  <a:pt x="0" y="0"/>
                </a:moveTo>
                <a:lnTo>
                  <a:pt x="1614717" y="0"/>
                </a:lnTo>
                <a:lnTo>
                  <a:pt x="1614717" y="1804555"/>
                </a:lnTo>
                <a:lnTo>
                  <a:pt x="0" y="1804555"/>
                </a:lnTo>
                <a:lnTo>
                  <a:pt x="0" y="0"/>
                </a:lnTo>
                <a:close/>
              </a:path>
            </a:pathLst>
          </a:custGeom>
          <a:blipFill rotWithShape="1">
            <a:blip r:embed="rId5">
              <a:alphaModFix/>
            </a:blip>
            <a:stretch>
              <a:fillRect l="-35478" r="-32253"/>
            </a:stretch>
          </a:blipFill>
          <a:ln>
            <a:noFill/>
          </a:ln>
        </p:spPr>
      </p:sp>
      <p:sp>
        <p:nvSpPr>
          <p:cNvPr id="244" name="Google Shape;244;p10"/>
          <p:cNvSpPr/>
          <p:nvPr/>
        </p:nvSpPr>
        <p:spPr>
          <a:xfrm>
            <a:off x="12320022" y="1175000"/>
            <a:ext cx="1565039" cy="1565039"/>
          </a:xfrm>
          <a:custGeom>
            <a:avLst/>
            <a:gdLst/>
            <a:ahLst/>
            <a:cxnLst/>
            <a:rect l="l" t="t" r="r" b="b"/>
            <a:pathLst>
              <a:path w="1565039" h="1565039" extrusionOk="0">
                <a:moveTo>
                  <a:pt x="0" y="0"/>
                </a:moveTo>
                <a:lnTo>
                  <a:pt x="1565039" y="0"/>
                </a:lnTo>
                <a:lnTo>
                  <a:pt x="1565039" y="1565040"/>
                </a:lnTo>
                <a:lnTo>
                  <a:pt x="0" y="1565040"/>
                </a:lnTo>
                <a:lnTo>
                  <a:pt x="0" y="0"/>
                </a:lnTo>
                <a:close/>
              </a:path>
            </a:pathLst>
          </a:custGeom>
          <a:blipFill rotWithShape="1">
            <a:blip r:embed="rId6">
              <a:alphaModFix/>
            </a:blip>
            <a:stretch>
              <a:fillRect/>
            </a:stretch>
          </a:blipFill>
          <a:ln>
            <a:noFill/>
          </a:ln>
        </p:spPr>
      </p:sp>
      <p:sp>
        <p:nvSpPr>
          <p:cNvPr id="245" name="Google Shape;245;p10"/>
          <p:cNvSpPr/>
          <p:nvPr/>
        </p:nvSpPr>
        <p:spPr>
          <a:xfrm>
            <a:off x="14246075" y="1175000"/>
            <a:ext cx="1469495" cy="1469495"/>
          </a:xfrm>
          <a:custGeom>
            <a:avLst/>
            <a:gdLst/>
            <a:ahLst/>
            <a:cxnLst/>
            <a:rect l="l" t="t" r="r" b="b"/>
            <a:pathLst>
              <a:path w="1469495" h="1469495" extrusionOk="0">
                <a:moveTo>
                  <a:pt x="0" y="0"/>
                </a:moveTo>
                <a:lnTo>
                  <a:pt x="1469495" y="0"/>
                </a:lnTo>
                <a:lnTo>
                  <a:pt x="1469495" y="1469495"/>
                </a:lnTo>
                <a:lnTo>
                  <a:pt x="0" y="1469495"/>
                </a:lnTo>
                <a:lnTo>
                  <a:pt x="0" y="0"/>
                </a:lnTo>
                <a:close/>
              </a:path>
            </a:pathLst>
          </a:custGeom>
          <a:blipFill rotWithShape="1">
            <a:blip r:embed="rId7">
              <a:alphaModFix/>
            </a:blip>
            <a:stretch>
              <a:fillRect/>
            </a:stretch>
          </a:blipFill>
          <a:ln>
            <a:noFill/>
          </a:ln>
        </p:spPr>
      </p:sp>
      <p:sp>
        <p:nvSpPr>
          <p:cNvPr id="246" name="Google Shape;246;p10"/>
          <p:cNvSpPr/>
          <p:nvPr/>
        </p:nvSpPr>
        <p:spPr>
          <a:xfrm>
            <a:off x="16076583" y="1337142"/>
            <a:ext cx="1182717" cy="1240756"/>
          </a:xfrm>
          <a:custGeom>
            <a:avLst/>
            <a:gdLst/>
            <a:ahLst/>
            <a:cxnLst/>
            <a:rect l="l" t="t" r="r" b="b"/>
            <a:pathLst>
              <a:path w="1182717" h="1240756" extrusionOk="0">
                <a:moveTo>
                  <a:pt x="0" y="0"/>
                </a:moveTo>
                <a:lnTo>
                  <a:pt x="1182717" y="0"/>
                </a:lnTo>
                <a:lnTo>
                  <a:pt x="1182717" y="1240756"/>
                </a:lnTo>
                <a:lnTo>
                  <a:pt x="0" y="1240756"/>
                </a:lnTo>
                <a:lnTo>
                  <a:pt x="0" y="0"/>
                </a:lnTo>
                <a:close/>
              </a:path>
            </a:pathLst>
          </a:custGeom>
          <a:blipFill rotWithShape="1">
            <a:blip r:embed="rId8">
              <a:alphaModFix/>
            </a:blip>
            <a:stretch>
              <a:fillRect l="-63854" t="-19938" r="-58348"/>
            </a:stretch>
          </a:blipFill>
          <a:ln>
            <a:noFill/>
          </a:ln>
        </p:spPr>
      </p:sp>
      <p:sp>
        <p:nvSpPr>
          <p:cNvPr id="247" name="Google Shape;247;p10"/>
          <p:cNvSpPr/>
          <p:nvPr/>
        </p:nvSpPr>
        <p:spPr>
          <a:xfrm>
            <a:off x="10424924" y="1298884"/>
            <a:ext cx="1533148" cy="1221727"/>
          </a:xfrm>
          <a:custGeom>
            <a:avLst/>
            <a:gdLst/>
            <a:ahLst/>
            <a:cxnLst/>
            <a:rect l="l" t="t" r="r" b="b"/>
            <a:pathLst>
              <a:path w="1533148" h="1221727" extrusionOk="0">
                <a:moveTo>
                  <a:pt x="0" y="0"/>
                </a:moveTo>
                <a:lnTo>
                  <a:pt x="1533148" y="0"/>
                </a:lnTo>
                <a:lnTo>
                  <a:pt x="1533148" y="1221727"/>
                </a:lnTo>
                <a:lnTo>
                  <a:pt x="0" y="1221727"/>
                </a:lnTo>
                <a:lnTo>
                  <a:pt x="0" y="0"/>
                </a:lnTo>
                <a:close/>
              </a:path>
            </a:pathLst>
          </a:custGeom>
          <a:blipFill rotWithShape="1">
            <a:blip r:embed="rId9">
              <a:alphaModFix/>
            </a:blip>
            <a:stretch>
              <a:fillRect/>
            </a:stretch>
          </a:blipFill>
          <a:ln>
            <a:noFill/>
          </a:ln>
        </p:spPr>
      </p:sp>
      <p:sp>
        <p:nvSpPr>
          <p:cNvPr id="248" name="Google Shape;248;p10"/>
          <p:cNvSpPr/>
          <p:nvPr/>
        </p:nvSpPr>
        <p:spPr>
          <a:xfrm>
            <a:off x="11764817" y="6293655"/>
            <a:ext cx="1264042" cy="1264042"/>
          </a:xfrm>
          <a:custGeom>
            <a:avLst/>
            <a:gdLst/>
            <a:ahLst/>
            <a:cxnLst/>
            <a:rect l="l" t="t" r="r" b="b"/>
            <a:pathLst>
              <a:path w="1264042" h="1264042" extrusionOk="0">
                <a:moveTo>
                  <a:pt x="0" y="0"/>
                </a:moveTo>
                <a:lnTo>
                  <a:pt x="1264042" y="0"/>
                </a:lnTo>
                <a:lnTo>
                  <a:pt x="1264042" y="1264041"/>
                </a:lnTo>
                <a:lnTo>
                  <a:pt x="0" y="1264041"/>
                </a:lnTo>
                <a:lnTo>
                  <a:pt x="0" y="0"/>
                </a:lnTo>
                <a:close/>
              </a:path>
            </a:pathLst>
          </a:custGeom>
          <a:blipFill rotWithShape="1">
            <a:blip r:embed="rId10">
              <a:alphaModFix/>
            </a:blip>
            <a:stretch>
              <a:fillRect/>
            </a:stretch>
          </a:blipFill>
          <a:ln>
            <a:noFill/>
          </a:ln>
        </p:spPr>
      </p:sp>
      <p:sp>
        <p:nvSpPr>
          <p:cNvPr id="249" name="Google Shape;249;p10"/>
          <p:cNvSpPr/>
          <p:nvPr/>
        </p:nvSpPr>
        <p:spPr>
          <a:xfrm>
            <a:off x="14604194" y="6149811"/>
            <a:ext cx="1523911" cy="1407885"/>
          </a:xfrm>
          <a:custGeom>
            <a:avLst/>
            <a:gdLst/>
            <a:ahLst/>
            <a:cxnLst/>
            <a:rect l="l" t="t" r="r" b="b"/>
            <a:pathLst>
              <a:path w="1523911" h="1407885" extrusionOk="0">
                <a:moveTo>
                  <a:pt x="0" y="0"/>
                </a:moveTo>
                <a:lnTo>
                  <a:pt x="1523911" y="0"/>
                </a:lnTo>
                <a:lnTo>
                  <a:pt x="1523911" y="1407885"/>
                </a:lnTo>
                <a:lnTo>
                  <a:pt x="0" y="1407885"/>
                </a:lnTo>
                <a:lnTo>
                  <a:pt x="0" y="0"/>
                </a:lnTo>
                <a:close/>
              </a:path>
            </a:pathLst>
          </a:custGeom>
          <a:blipFill rotWithShape="1">
            <a:blip r:embed="rId11">
              <a:alphaModFix/>
            </a:blip>
            <a:stretch>
              <a:fillRect t="-8240"/>
            </a:stretch>
          </a:blipFill>
          <a:ln>
            <a:noFill/>
          </a:ln>
        </p:spPr>
      </p:sp>
      <p:sp>
        <p:nvSpPr>
          <p:cNvPr id="250" name="Google Shape;250;p10"/>
          <p:cNvSpPr/>
          <p:nvPr/>
        </p:nvSpPr>
        <p:spPr>
          <a:xfrm>
            <a:off x="10103789" y="7946250"/>
            <a:ext cx="1520026" cy="1520026"/>
          </a:xfrm>
          <a:custGeom>
            <a:avLst/>
            <a:gdLst/>
            <a:ahLst/>
            <a:cxnLst/>
            <a:rect l="l" t="t" r="r" b="b"/>
            <a:pathLst>
              <a:path w="1520026" h="1520026" extrusionOk="0">
                <a:moveTo>
                  <a:pt x="0" y="0"/>
                </a:moveTo>
                <a:lnTo>
                  <a:pt x="1520026" y="0"/>
                </a:lnTo>
                <a:lnTo>
                  <a:pt x="1520026" y="1520026"/>
                </a:lnTo>
                <a:lnTo>
                  <a:pt x="0" y="1520026"/>
                </a:lnTo>
                <a:lnTo>
                  <a:pt x="0" y="0"/>
                </a:lnTo>
                <a:close/>
              </a:path>
            </a:pathLst>
          </a:custGeom>
          <a:blipFill rotWithShape="1">
            <a:blip r:embed="rId12">
              <a:alphaModFix/>
            </a:blip>
            <a:stretch>
              <a:fillRect/>
            </a:stretch>
          </a:blipFill>
          <a:ln>
            <a:noFill/>
          </a:ln>
        </p:spPr>
      </p:sp>
      <p:sp>
        <p:nvSpPr>
          <p:cNvPr id="251" name="Google Shape;251;p10"/>
          <p:cNvSpPr/>
          <p:nvPr/>
        </p:nvSpPr>
        <p:spPr>
          <a:xfrm>
            <a:off x="12484645" y="8447789"/>
            <a:ext cx="3230925" cy="516948"/>
          </a:xfrm>
          <a:custGeom>
            <a:avLst/>
            <a:gdLst/>
            <a:ahLst/>
            <a:cxnLst/>
            <a:rect l="l" t="t" r="r" b="b"/>
            <a:pathLst>
              <a:path w="3230925" h="516948" extrusionOk="0">
                <a:moveTo>
                  <a:pt x="0" y="0"/>
                </a:moveTo>
                <a:lnTo>
                  <a:pt x="3230925" y="0"/>
                </a:lnTo>
                <a:lnTo>
                  <a:pt x="3230925" y="516948"/>
                </a:lnTo>
                <a:lnTo>
                  <a:pt x="0" y="516948"/>
                </a:lnTo>
                <a:lnTo>
                  <a:pt x="0" y="0"/>
                </a:lnTo>
                <a:close/>
              </a:path>
            </a:pathLst>
          </a:custGeom>
          <a:blipFill rotWithShape="1">
            <a:blip r:embed="rId13">
              <a:alphaModFix/>
            </a:blip>
            <a:stretch>
              <a:fillRect/>
            </a:stretch>
          </a:blipFill>
          <a:ln>
            <a:noFill/>
          </a:ln>
        </p:spPr>
      </p:sp>
      <p:sp>
        <p:nvSpPr>
          <p:cNvPr id="252" name="Google Shape;252;p10"/>
          <p:cNvSpPr/>
          <p:nvPr/>
        </p:nvSpPr>
        <p:spPr>
          <a:xfrm>
            <a:off x="16240813" y="8239813"/>
            <a:ext cx="1018487" cy="1018487"/>
          </a:xfrm>
          <a:custGeom>
            <a:avLst/>
            <a:gdLst/>
            <a:ahLst/>
            <a:cxnLst/>
            <a:rect l="l" t="t" r="r" b="b"/>
            <a:pathLst>
              <a:path w="1018487" h="1018487" extrusionOk="0">
                <a:moveTo>
                  <a:pt x="0" y="0"/>
                </a:moveTo>
                <a:lnTo>
                  <a:pt x="1018487" y="0"/>
                </a:lnTo>
                <a:lnTo>
                  <a:pt x="1018487" y="1018487"/>
                </a:lnTo>
                <a:lnTo>
                  <a:pt x="0" y="1018487"/>
                </a:lnTo>
                <a:lnTo>
                  <a:pt x="0" y="0"/>
                </a:lnTo>
                <a:close/>
              </a:path>
            </a:pathLst>
          </a:custGeom>
          <a:blipFill rotWithShape="1">
            <a:blip r:embed="rId14">
              <a:alphaModFix/>
            </a:blip>
            <a:stretch>
              <a:fillRect/>
            </a:stretch>
          </a:blipFill>
          <a:ln>
            <a:noFill/>
          </a:ln>
        </p:spPr>
      </p:sp>
      <p:sp>
        <p:nvSpPr>
          <p:cNvPr id="253" name="Google Shape;253;p10"/>
          <p:cNvSpPr txBox="1"/>
          <p:nvPr/>
        </p:nvSpPr>
        <p:spPr>
          <a:xfrm>
            <a:off x="1213588" y="4104966"/>
            <a:ext cx="6932644" cy="834257"/>
          </a:xfrm>
          <a:prstGeom prst="rect">
            <a:avLst/>
          </a:prstGeom>
          <a:noFill/>
          <a:ln>
            <a:noFill/>
          </a:ln>
        </p:spPr>
        <p:txBody>
          <a:bodyPr spcFirstLastPara="1" wrap="square" lIns="0" tIns="0" rIns="0" bIns="0" anchor="t" anchorCtr="0">
            <a:spAutoFit/>
          </a:bodyPr>
          <a:lstStyle/>
          <a:p>
            <a:pPr marL="518163" marR="0" lvl="1" indent="-259082" algn="l" rtl="0">
              <a:lnSpc>
                <a:spcPct val="140000"/>
              </a:lnSpc>
              <a:spcBef>
                <a:spcPts val="0"/>
              </a:spcBef>
              <a:spcAft>
                <a:spcPts val="0"/>
              </a:spcAft>
              <a:buClr>
                <a:srgbClr val="FFFFFF"/>
              </a:buClr>
              <a:buSzPts val="2400"/>
              <a:buFont typeface="Arial"/>
              <a:buChar char="•"/>
            </a:pPr>
            <a:r>
              <a:rPr lang="en-US" sz="2400" b="0" i="0" u="none" strike="noStrike" cap="none">
                <a:solidFill>
                  <a:srgbClr val="FFFFFF"/>
                </a:solidFill>
                <a:latin typeface="Public Sans"/>
                <a:ea typeface="Public Sans"/>
                <a:cs typeface="Public Sans"/>
                <a:sym typeface="Public Sans"/>
              </a:rPr>
              <a:t>Frontend / App de escritorio: Electron, HTML, CSS, JavaScript, Bootstrap.</a:t>
            </a:r>
            <a:endParaRPr/>
          </a:p>
        </p:txBody>
      </p:sp>
      <p:sp>
        <p:nvSpPr>
          <p:cNvPr id="254" name="Google Shape;254;p10"/>
          <p:cNvSpPr txBox="1"/>
          <p:nvPr/>
        </p:nvSpPr>
        <p:spPr>
          <a:xfrm>
            <a:off x="1213588" y="5386196"/>
            <a:ext cx="6932644" cy="415223"/>
          </a:xfrm>
          <a:prstGeom prst="rect">
            <a:avLst/>
          </a:prstGeom>
          <a:noFill/>
          <a:ln>
            <a:noFill/>
          </a:ln>
        </p:spPr>
        <p:txBody>
          <a:bodyPr spcFirstLastPara="1" wrap="square" lIns="0" tIns="0" rIns="0" bIns="0" anchor="t" anchorCtr="0">
            <a:spAutoFit/>
          </a:bodyPr>
          <a:lstStyle/>
          <a:p>
            <a:pPr marL="518163" marR="0" lvl="1" indent="-259082" algn="l" rtl="0">
              <a:lnSpc>
                <a:spcPct val="140000"/>
              </a:lnSpc>
              <a:spcBef>
                <a:spcPts val="0"/>
              </a:spcBef>
              <a:spcAft>
                <a:spcPts val="0"/>
              </a:spcAft>
              <a:buClr>
                <a:srgbClr val="FFFFFF"/>
              </a:buClr>
              <a:buSzPts val="2400"/>
              <a:buFont typeface="Arial"/>
              <a:buChar char="•"/>
            </a:pPr>
            <a:r>
              <a:rPr lang="en-US" sz="2400" b="0" i="0" u="none" strike="noStrike" cap="none">
                <a:solidFill>
                  <a:srgbClr val="FFFFFF"/>
                </a:solidFill>
                <a:latin typeface="Public Sans"/>
                <a:ea typeface="Public Sans"/>
                <a:cs typeface="Public Sans"/>
                <a:sym typeface="Public Sans"/>
              </a:rPr>
              <a:t>Backend / Lógica: Python, MySql.</a:t>
            </a:r>
            <a:endParaRPr/>
          </a:p>
        </p:txBody>
      </p:sp>
      <p:sp>
        <p:nvSpPr>
          <p:cNvPr id="255" name="Google Shape;255;p10"/>
          <p:cNvSpPr txBox="1"/>
          <p:nvPr/>
        </p:nvSpPr>
        <p:spPr>
          <a:xfrm>
            <a:off x="1213588" y="6249094"/>
            <a:ext cx="6932644" cy="415223"/>
          </a:xfrm>
          <a:prstGeom prst="rect">
            <a:avLst/>
          </a:prstGeom>
          <a:noFill/>
          <a:ln>
            <a:noFill/>
          </a:ln>
        </p:spPr>
        <p:txBody>
          <a:bodyPr spcFirstLastPara="1" wrap="square" lIns="0" tIns="0" rIns="0" bIns="0" anchor="t" anchorCtr="0">
            <a:spAutoFit/>
          </a:bodyPr>
          <a:lstStyle/>
          <a:p>
            <a:pPr marL="518163" marR="0" lvl="1" indent="-259082" algn="l" rtl="0">
              <a:lnSpc>
                <a:spcPct val="140000"/>
              </a:lnSpc>
              <a:spcBef>
                <a:spcPts val="0"/>
              </a:spcBef>
              <a:spcAft>
                <a:spcPts val="0"/>
              </a:spcAft>
              <a:buClr>
                <a:srgbClr val="FFFFFF"/>
              </a:buClr>
              <a:buSzPts val="2400"/>
              <a:buFont typeface="Arial"/>
              <a:buChar char="•"/>
            </a:pPr>
            <a:r>
              <a:rPr lang="en-US" sz="2400" b="0" i="0" u="none" strike="noStrike" cap="none">
                <a:solidFill>
                  <a:srgbClr val="FFFFFF"/>
                </a:solidFill>
                <a:latin typeface="Public Sans"/>
                <a:ea typeface="Public Sans"/>
                <a:cs typeface="Public Sans"/>
                <a:sym typeface="Public Sans"/>
              </a:rPr>
              <a:t>APIs: OpenAI, ElevenLabs.</a:t>
            </a:r>
            <a:endParaRPr/>
          </a:p>
        </p:txBody>
      </p:sp>
      <p:sp>
        <p:nvSpPr>
          <p:cNvPr id="256" name="Google Shape;256;p10"/>
          <p:cNvSpPr txBox="1"/>
          <p:nvPr/>
        </p:nvSpPr>
        <p:spPr>
          <a:xfrm>
            <a:off x="1213588" y="7111993"/>
            <a:ext cx="8443140" cy="834257"/>
          </a:xfrm>
          <a:prstGeom prst="rect">
            <a:avLst/>
          </a:prstGeom>
          <a:noFill/>
          <a:ln>
            <a:noFill/>
          </a:ln>
        </p:spPr>
        <p:txBody>
          <a:bodyPr spcFirstLastPara="1" wrap="square" lIns="0" tIns="0" rIns="0" bIns="0" anchor="t" anchorCtr="0">
            <a:spAutoFit/>
          </a:bodyPr>
          <a:lstStyle/>
          <a:p>
            <a:pPr marL="518163" marR="0" lvl="1" indent="-259082" algn="l" rtl="0">
              <a:lnSpc>
                <a:spcPct val="140000"/>
              </a:lnSpc>
              <a:spcBef>
                <a:spcPts val="0"/>
              </a:spcBef>
              <a:spcAft>
                <a:spcPts val="0"/>
              </a:spcAft>
              <a:buClr>
                <a:srgbClr val="FFFFFF"/>
              </a:buClr>
              <a:buSzPts val="2400"/>
              <a:buFont typeface="Arial"/>
              <a:buChar char="•"/>
            </a:pPr>
            <a:r>
              <a:rPr lang="en-US" sz="2400" b="0" i="0" u="none" strike="noStrike" cap="none">
                <a:solidFill>
                  <a:srgbClr val="FFFFFF"/>
                </a:solidFill>
                <a:latin typeface="Public Sans"/>
                <a:ea typeface="Public Sans"/>
                <a:cs typeface="Public Sans"/>
                <a:sym typeface="Public Sans"/>
              </a:rPr>
              <a:t>Otros recursos: StreamBot, Vtuber Studio, salida de audio virtual.</a:t>
            </a:r>
            <a:endParaRPr/>
          </a:p>
        </p:txBody>
      </p:sp>
      <p:sp>
        <p:nvSpPr>
          <p:cNvPr id="257" name="Google Shape;257;p10"/>
          <p:cNvSpPr txBox="1"/>
          <p:nvPr/>
        </p:nvSpPr>
        <p:spPr>
          <a:xfrm>
            <a:off x="1213588" y="983110"/>
            <a:ext cx="8115300" cy="2109429"/>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399" b="1" i="0" u="none" strike="noStrike" cap="none">
                <a:solidFill>
                  <a:srgbClr val="FFFFFF"/>
                </a:solidFill>
                <a:latin typeface="Public Sans"/>
                <a:ea typeface="Public Sans"/>
                <a:cs typeface="Public Sans"/>
                <a:sym typeface="Public Sans"/>
              </a:rPr>
              <a:t>Herramientas y Tecnologías</a:t>
            </a:r>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20" b="-9219"/>
            </a:stretch>
          </a:blipFill>
          <a:ln>
            <a:noFill/>
          </a:ln>
        </p:spPr>
      </p:sp>
      <p:sp>
        <p:nvSpPr>
          <p:cNvPr id="263" name="Google Shape;263;p11"/>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4">
              <a:alphaModFix/>
            </a:blip>
            <a:stretch>
              <a:fillRect/>
            </a:stretch>
          </a:blipFill>
          <a:ln>
            <a:noFill/>
          </a:ln>
        </p:spPr>
      </p:sp>
      <p:sp>
        <p:nvSpPr>
          <p:cNvPr id="264" name="Google Shape;264;p11"/>
          <p:cNvSpPr/>
          <p:nvPr/>
        </p:nvSpPr>
        <p:spPr>
          <a:xfrm rot="2700000">
            <a:off x="-1003068" y="5792767"/>
            <a:ext cx="9571075" cy="8163329"/>
          </a:xfrm>
          <a:custGeom>
            <a:avLst/>
            <a:gdLst/>
            <a:ahLst/>
            <a:cxnLst/>
            <a:rect l="l" t="t" r="r" b="b"/>
            <a:pathLst>
              <a:path w="9571075" h="8163329" extrusionOk="0">
                <a:moveTo>
                  <a:pt x="0" y="0"/>
                </a:moveTo>
                <a:lnTo>
                  <a:pt x="9571075" y="0"/>
                </a:lnTo>
                <a:lnTo>
                  <a:pt x="9571075" y="8163329"/>
                </a:lnTo>
                <a:lnTo>
                  <a:pt x="0" y="8163329"/>
                </a:lnTo>
                <a:lnTo>
                  <a:pt x="0" y="0"/>
                </a:lnTo>
                <a:close/>
              </a:path>
            </a:pathLst>
          </a:custGeom>
          <a:blipFill rotWithShape="1">
            <a:blip r:embed="rId5">
              <a:alphaModFix amt="70000"/>
            </a:blip>
            <a:stretch>
              <a:fillRect/>
            </a:stretch>
          </a:blipFill>
          <a:ln>
            <a:noFill/>
          </a:ln>
        </p:spPr>
      </p:sp>
      <p:sp>
        <p:nvSpPr>
          <p:cNvPr id="265" name="Google Shape;265;p11"/>
          <p:cNvSpPr txBox="1"/>
          <p:nvPr/>
        </p:nvSpPr>
        <p:spPr>
          <a:xfrm>
            <a:off x="9144000" y="3253952"/>
            <a:ext cx="7754698" cy="1146842"/>
          </a:xfrm>
          <a:prstGeom prst="rect">
            <a:avLst/>
          </a:prstGeom>
          <a:noFill/>
          <a:ln>
            <a:noFill/>
          </a:ln>
        </p:spPr>
        <p:txBody>
          <a:bodyPr spcFirstLastPara="1" wrap="square" lIns="0" tIns="0" rIns="0" bIns="0" anchor="t" anchorCtr="0">
            <a:spAutoFit/>
          </a:bodyPr>
          <a:lstStyle/>
          <a:p>
            <a:pPr marL="648204" marR="0" lvl="1" indent="-324102" algn="just" rtl="0">
              <a:lnSpc>
                <a:spcPct val="153997"/>
              </a:lnSpc>
              <a:spcBef>
                <a:spcPts val="0"/>
              </a:spcBef>
              <a:spcAft>
                <a:spcPts val="0"/>
              </a:spcAft>
              <a:buClr>
                <a:srgbClr val="FFFFFF"/>
              </a:buClr>
              <a:buSzPts val="3002"/>
              <a:buFont typeface="Arial"/>
              <a:buChar char="•"/>
            </a:pPr>
            <a:r>
              <a:rPr lang="en-US" sz="3002" b="0" i="0" u="none" strike="noStrike" cap="none">
                <a:solidFill>
                  <a:srgbClr val="FFFFFF"/>
                </a:solidFill>
                <a:latin typeface="Public Sans"/>
                <a:ea typeface="Public Sans"/>
                <a:cs typeface="Public Sans"/>
                <a:sym typeface="Public Sans"/>
              </a:rPr>
              <a:t>Incrementa la interacción en tiempo real con los espectadores.</a:t>
            </a:r>
            <a:endParaRPr/>
          </a:p>
        </p:txBody>
      </p:sp>
      <p:sp>
        <p:nvSpPr>
          <p:cNvPr id="266" name="Google Shape;266;p11"/>
          <p:cNvSpPr txBox="1"/>
          <p:nvPr/>
        </p:nvSpPr>
        <p:spPr>
          <a:xfrm>
            <a:off x="9144000" y="4838943"/>
            <a:ext cx="8913613" cy="1146842"/>
          </a:xfrm>
          <a:prstGeom prst="rect">
            <a:avLst/>
          </a:prstGeom>
          <a:noFill/>
          <a:ln>
            <a:noFill/>
          </a:ln>
        </p:spPr>
        <p:txBody>
          <a:bodyPr spcFirstLastPara="1" wrap="square" lIns="0" tIns="0" rIns="0" bIns="0" anchor="t" anchorCtr="0">
            <a:spAutoFit/>
          </a:bodyPr>
          <a:lstStyle/>
          <a:p>
            <a:pPr marL="648204" marR="0" lvl="1" indent="-324102" algn="just" rtl="0">
              <a:lnSpc>
                <a:spcPct val="153997"/>
              </a:lnSpc>
              <a:spcBef>
                <a:spcPts val="0"/>
              </a:spcBef>
              <a:spcAft>
                <a:spcPts val="0"/>
              </a:spcAft>
              <a:buClr>
                <a:srgbClr val="FFFFFF"/>
              </a:buClr>
              <a:buSzPts val="3002"/>
              <a:buFont typeface="Arial"/>
              <a:buChar char="•"/>
            </a:pPr>
            <a:r>
              <a:rPr lang="en-US" sz="3002" b="0" i="0" u="none" strike="noStrike" cap="none">
                <a:solidFill>
                  <a:srgbClr val="FFFFFF"/>
                </a:solidFill>
                <a:latin typeface="Public Sans"/>
                <a:ea typeface="Public Sans"/>
                <a:cs typeface="Public Sans"/>
                <a:sym typeface="Public Sans"/>
              </a:rPr>
              <a:t>Facilita la accesibilidad a streamers que no pueden leer constantemente el chat.</a:t>
            </a:r>
            <a:endParaRPr/>
          </a:p>
        </p:txBody>
      </p:sp>
      <p:sp>
        <p:nvSpPr>
          <p:cNvPr id="267" name="Google Shape;267;p11"/>
          <p:cNvSpPr txBox="1"/>
          <p:nvPr/>
        </p:nvSpPr>
        <p:spPr>
          <a:xfrm>
            <a:off x="9144000" y="6423935"/>
            <a:ext cx="6895278" cy="1146842"/>
          </a:xfrm>
          <a:prstGeom prst="rect">
            <a:avLst/>
          </a:prstGeom>
          <a:noFill/>
          <a:ln>
            <a:noFill/>
          </a:ln>
        </p:spPr>
        <p:txBody>
          <a:bodyPr spcFirstLastPara="1" wrap="square" lIns="0" tIns="0" rIns="0" bIns="0" anchor="t" anchorCtr="0">
            <a:spAutoFit/>
          </a:bodyPr>
          <a:lstStyle/>
          <a:p>
            <a:pPr marL="648204" marR="0" lvl="1" indent="-324102" algn="l" rtl="0">
              <a:lnSpc>
                <a:spcPct val="153997"/>
              </a:lnSpc>
              <a:spcBef>
                <a:spcPts val="0"/>
              </a:spcBef>
              <a:spcAft>
                <a:spcPts val="0"/>
              </a:spcAft>
              <a:buClr>
                <a:srgbClr val="FFFFFF"/>
              </a:buClr>
              <a:buSzPts val="3002"/>
              <a:buFont typeface="Arial"/>
              <a:buChar char="•"/>
            </a:pPr>
            <a:r>
              <a:rPr lang="en-US" sz="3002" b="0" i="0" u="none" strike="noStrike" cap="none">
                <a:solidFill>
                  <a:srgbClr val="FFFFFF"/>
                </a:solidFill>
                <a:latin typeface="Public Sans"/>
                <a:ea typeface="Public Sans"/>
                <a:cs typeface="Public Sans"/>
                <a:sym typeface="Public Sans"/>
              </a:rPr>
              <a:t>Aporta dinamismo y mayor inmersión al streaming.</a:t>
            </a:r>
            <a:endParaRPr/>
          </a:p>
        </p:txBody>
      </p:sp>
      <p:sp>
        <p:nvSpPr>
          <p:cNvPr id="268" name="Google Shape;268;p11"/>
          <p:cNvSpPr txBox="1"/>
          <p:nvPr/>
        </p:nvSpPr>
        <p:spPr>
          <a:xfrm>
            <a:off x="9144000" y="8146498"/>
            <a:ext cx="8575054" cy="1727933"/>
          </a:xfrm>
          <a:prstGeom prst="rect">
            <a:avLst/>
          </a:prstGeom>
          <a:noFill/>
          <a:ln>
            <a:noFill/>
          </a:ln>
        </p:spPr>
        <p:txBody>
          <a:bodyPr spcFirstLastPara="1" wrap="square" lIns="0" tIns="0" rIns="0" bIns="0" anchor="t" anchorCtr="0">
            <a:spAutoFit/>
          </a:bodyPr>
          <a:lstStyle/>
          <a:p>
            <a:pPr marL="648204" marR="0" lvl="1" indent="-324102" algn="just" rtl="0">
              <a:lnSpc>
                <a:spcPct val="153997"/>
              </a:lnSpc>
              <a:spcBef>
                <a:spcPts val="0"/>
              </a:spcBef>
              <a:spcAft>
                <a:spcPts val="0"/>
              </a:spcAft>
              <a:buClr>
                <a:srgbClr val="FFFFFF"/>
              </a:buClr>
              <a:buSzPts val="3002"/>
              <a:buFont typeface="Arial"/>
              <a:buChar char="•"/>
            </a:pPr>
            <a:r>
              <a:rPr lang="en-US" sz="3002" b="0" i="0" u="none" strike="noStrike" cap="none">
                <a:solidFill>
                  <a:srgbClr val="FFFFFF"/>
                </a:solidFill>
                <a:latin typeface="Public Sans"/>
                <a:ea typeface="Public Sans"/>
                <a:cs typeface="Public Sans"/>
                <a:sym typeface="Public Sans"/>
              </a:rPr>
              <a:t>Abre posibilidades de expansión hacia nuevas plataformas y funcionalidades.</a:t>
            </a:r>
            <a:endParaRPr/>
          </a:p>
          <a:p>
            <a:pPr marL="0" marR="0" lvl="0" indent="0" algn="just" rtl="0">
              <a:lnSpc>
                <a:spcPct val="153997"/>
              </a:lnSpc>
              <a:spcBef>
                <a:spcPts val="0"/>
              </a:spcBef>
              <a:spcAft>
                <a:spcPts val="0"/>
              </a:spcAft>
              <a:buNone/>
            </a:pPr>
            <a:endParaRPr sz="3002" b="0" i="0" u="none" strike="noStrike" cap="none">
              <a:solidFill>
                <a:srgbClr val="FFFFFF"/>
              </a:solidFill>
              <a:latin typeface="Public Sans"/>
              <a:ea typeface="Public Sans"/>
              <a:cs typeface="Public Sans"/>
              <a:sym typeface="Public Sans"/>
            </a:endParaRPr>
          </a:p>
        </p:txBody>
      </p:sp>
      <p:sp>
        <p:nvSpPr>
          <p:cNvPr id="269" name="Google Shape;269;p11"/>
          <p:cNvSpPr txBox="1"/>
          <p:nvPr/>
        </p:nvSpPr>
        <p:spPr>
          <a:xfrm>
            <a:off x="1028700" y="828675"/>
            <a:ext cx="8856368" cy="3489458"/>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9999" b="1" i="0" u="none" strike="noStrike" cap="none">
                <a:solidFill>
                  <a:srgbClr val="FFFFFF"/>
                </a:solidFill>
                <a:latin typeface="Public Sans"/>
                <a:ea typeface="Public Sans"/>
                <a:cs typeface="Public Sans"/>
                <a:sym typeface="Public Sans"/>
              </a:rPr>
              <a:t>Beneficios del Proyecto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2"/>
          <p:cNvSpPr/>
          <p:nvPr/>
        </p:nvSpPr>
        <p:spPr>
          <a:xfrm>
            <a:off x="0" y="9694859"/>
            <a:ext cx="18297525" cy="607603"/>
          </a:xfrm>
          <a:custGeom>
            <a:avLst/>
            <a:gdLst/>
            <a:ahLst/>
            <a:cxnLst/>
            <a:rect l="l" t="t" r="r" b="b"/>
            <a:pathLst>
              <a:path w="18297525" h="607603" extrusionOk="0">
                <a:moveTo>
                  <a:pt x="0" y="0"/>
                </a:moveTo>
                <a:lnTo>
                  <a:pt x="18297525" y="0"/>
                </a:lnTo>
                <a:lnTo>
                  <a:pt x="18297525" y="607604"/>
                </a:lnTo>
                <a:lnTo>
                  <a:pt x="0" y="607604"/>
                </a:lnTo>
                <a:lnTo>
                  <a:pt x="0" y="0"/>
                </a:lnTo>
                <a:close/>
              </a:path>
            </a:pathLst>
          </a:custGeom>
          <a:blipFill rotWithShape="1">
            <a:blip r:embed="rId3">
              <a:alphaModFix/>
            </a:blip>
            <a:stretch>
              <a:fillRect t="-24047" b="-1881570"/>
            </a:stretch>
          </a:blipFill>
          <a:ln>
            <a:noFill/>
          </a:ln>
        </p:spPr>
      </p:sp>
      <p:cxnSp>
        <p:nvCxnSpPr>
          <p:cNvPr id="275" name="Google Shape;275;p12"/>
          <p:cNvCxnSpPr/>
          <p:nvPr/>
        </p:nvCxnSpPr>
        <p:spPr>
          <a:xfrm>
            <a:off x="7384471" y="1575334"/>
            <a:ext cx="6225810" cy="0"/>
          </a:xfrm>
          <a:prstGeom prst="straightConnector1">
            <a:avLst/>
          </a:prstGeom>
          <a:noFill/>
          <a:ln w="38100" cap="flat" cmpd="sng">
            <a:solidFill>
              <a:srgbClr val="311581"/>
            </a:solidFill>
            <a:prstDash val="solid"/>
            <a:round/>
            <a:headEnd type="oval" w="lg" len="lg"/>
            <a:tailEnd type="oval" w="lg" len="lg"/>
          </a:ln>
        </p:spPr>
      </p:cxnSp>
      <p:grpSp>
        <p:nvGrpSpPr>
          <p:cNvPr id="276" name="Google Shape;276;p12"/>
          <p:cNvGrpSpPr/>
          <p:nvPr/>
        </p:nvGrpSpPr>
        <p:grpSpPr>
          <a:xfrm>
            <a:off x="28567" y="81009"/>
            <a:ext cx="18640756" cy="4974187"/>
            <a:chOff x="0" y="0"/>
            <a:chExt cx="24854342" cy="6632250"/>
          </a:xfrm>
        </p:grpSpPr>
        <p:sp>
          <p:nvSpPr>
            <p:cNvPr id="277" name="Google Shape;277;p12"/>
            <p:cNvSpPr/>
            <p:nvPr/>
          </p:nvSpPr>
          <p:spPr>
            <a:xfrm>
              <a:off x="223238" y="0"/>
              <a:ext cx="24631104" cy="810138"/>
            </a:xfrm>
            <a:custGeom>
              <a:avLst/>
              <a:gdLst/>
              <a:ahLst/>
              <a:cxnLst/>
              <a:rect l="l" t="t" r="r" b="b"/>
              <a:pathLst>
                <a:path w="24631104" h="810138" extrusionOk="0">
                  <a:moveTo>
                    <a:pt x="0" y="0"/>
                  </a:moveTo>
                  <a:lnTo>
                    <a:pt x="24631104" y="0"/>
                  </a:lnTo>
                  <a:lnTo>
                    <a:pt x="24631104" y="810138"/>
                  </a:lnTo>
                  <a:lnTo>
                    <a:pt x="0" y="810138"/>
                  </a:lnTo>
                  <a:lnTo>
                    <a:pt x="0" y="0"/>
                  </a:lnTo>
                  <a:close/>
                </a:path>
              </a:pathLst>
            </a:custGeom>
            <a:blipFill rotWithShape="1">
              <a:blip r:embed="rId3">
                <a:alphaModFix/>
              </a:blip>
              <a:stretch>
                <a:fillRect t="-24772" b="-1900747"/>
              </a:stretch>
            </a:blipFill>
            <a:ln>
              <a:noFill/>
            </a:ln>
          </p:spPr>
        </p:sp>
        <p:sp>
          <p:nvSpPr>
            <p:cNvPr id="278" name="Google Shape;278;p12"/>
            <p:cNvSpPr/>
            <p:nvPr/>
          </p:nvSpPr>
          <p:spPr>
            <a:xfrm>
              <a:off x="0" y="0"/>
              <a:ext cx="8701391" cy="6632250"/>
            </a:xfrm>
            <a:custGeom>
              <a:avLst/>
              <a:gdLst/>
              <a:ahLst/>
              <a:cxnLst/>
              <a:rect l="l" t="t" r="r" b="b"/>
              <a:pathLst>
                <a:path w="6201100" h="4726514" extrusionOk="0">
                  <a:moveTo>
                    <a:pt x="6201100" y="0"/>
                  </a:moveTo>
                  <a:lnTo>
                    <a:pt x="3864960" y="4470984"/>
                  </a:lnTo>
                  <a:cubicBezTo>
                    <a:pt x="3786641" y="4628757"/>
                    <a:pt x="3638783" y="4726493"/>
                    <a:pt x="3478388" y="4726514"/>
                  </a:cubicBezTo>
                  <a:lnTo>
                    <a:pt x="0" y="4726514"/>
                  </a:lnTo>
                  <a:lnTo>
                    <a:pt x="0" y="0"/>
                  </a:lnTo>
                  <a:close/>
                </a:path>
              </a:pathLst>
            </a:custGeom>
            <a:blipFill rotWithShape="1">
              <a:blip r:embed="rId4">
                <a:alphaModFix/>
              </a:blip>
              <a:stretch>
                <a:fillRect l="-22589" r="-2258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2"/>
          <p:cNvGrpSpPr/>
          <p:nvPr/>
        </p:nvGrpSpPr>
        <p:grpSpPr>
          <a:xfrm>
            <a:off x="1203959" y="5269495"/>
            <a:ext cx="621030" cy="621030"/>
            <a:chOff x="0" y="0"/>
            <a:chExt cx="828040" cy="828040"/>
          </a:xfrm>
        </p:grpSpPr>
        <p:grpSp>
          <p:nvGrpSpPr>
            <p:cNvPr id="280" name="Google Shape;280;p12"/>
            <p:cNvGrpSpPr/>
            <p:nvPr/>
          </p:nvGrpSpPr>
          <p:grpSpPr>
            <a:xfrm>
              <a:off x="0" y="0"/>
              <a:ext cx="828040" cy="828040"/>
              <a:chOff x="0" y="0"/>
              <a:chExt cx="812800" cy="812800"/>
            </a:xfrm>
          </p:grpSpPr>
          <p:sp>
            <p:nvSpPr>
              <p:cNvPr id="281" name="Google Shape;28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31158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2"/>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3" name="Google Shape;283;p12"/>
            <p:cNvSpPr txBox="1"/>
            <p:nvPr/>
          </p:nvSpPr>
          <p:spPr>
            <a:xfrm>
              <a:off x="230496" y="92461"/>
              <a:ext cx="316248" cy="678479"/>
            </a:xfrm>
            <a:prstGeom prst="rect">
              <a:avLst/>
            </a:prstGeom>
            <a:noFill/>
            <a:ln>
              <a:noFill/>
            </a:ln>
          </p:spPr>
          <p:txBody>
            <a:bodyPr spcFirstLastPara="1" wrap="square" lIns="0" tIns="0" rIns="0" bIns="0" anchor="t" anchorCtr="0">
              <a:spAutoFit/>
            </a:bodyPr>
            <a:lstStyle/>
            <a:p>
              <a:pPr marL="0" marR="0" lvl="0" indent="0" algn="l" rtl="0">
                <a:lnSpc>
                  <a:spcPct val="117049"/>
                </a:lnSpc>
                <a:spcBef>
                  <a:spcPts val="0"/>
                </a:spcBef>
                <a:spcAft>
                  <a:spcPts val="0"/>
                </a:spcAft>
                <a:buNone/>
              </a:pPr>
              <a:r>
                <a:rPr lang="en-US" sz="3443" b="1" i="0" u="none" strike="noStrike" cap="none">
                  <a:solidFill>
                    <a:srgbClr val="311581"/>
                  </a:solidFill>
                  <a:latin typeface="Nunito"/>
                  <a:ea typeface="Nunito"/>
                  <a:cs typeface="Nunito"/>
                  <a:sym typeface="Nunito"/>
                </a:rPr>
                <a:t>1</a:t>
              </a:r>
              <a:endParaRPr/>
            </a:p>
          </p:txBody>
        </p:sp>
      </p:grpSp>
      <p:grpSp>
        <p:nvGrpSpPr>
          <p:cNvPr id="284" name="Google Shape;284;p12"/>
          <p:cNvGrpSpPr/>
          <p:nvPr/>
        </p:nvGrpSpPr>
        <p:grpSpPr>
          <a:xfrm>
            <a:off x="7565388" y="5236171"/>
            <a:ext cx="621030" cy="621030"/>
            <a:chOff x="0" y="0"/>
            <a:chExt cx="828040" cy="828040"/>
          </a:xfrm>
        </p:grpSpPr>
        <p:grpSp>
          <p:nvGrpSpPr>
            <p:cNvPr id="285" name="Google Shape;285;p12"/>
            <p:cNvGrpSpPr/>
            <p:nvPr/>
          </p:nvGrpSpPr>
          <p:grpSpPr>
            <a:xfrm>
              <a:off x="0" y="0"/>
              <a:ext cx="828040" cy="828040"/>
              <a:chOff x="0" y="0"/>
              <a:chExt cx="812800" cy="812800"/>
            </a:xfrm>
          </p:grpSpPr>
          <p:sp>
            <p:nvSpPr>
              <p:cNvPr id="286" name="Google Shape;28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31158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2"/>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8" name="Google Shape;288;p12"/>
            <p:cNvSpPr txBox="1"/>
            <p:nvPr/>
          </p:nvSpPr>
          <p:spPr>
            <a:xfrm>
              <a:off x="244058" y="75324"/>
              <a:ext cx="339923" cy="677392"/>
            </a:xfrm>
            <a:prstGeom prst="rect">
              <a:avLst/>
            </a:prstGeom>
            <a:noFill/>
            <a:ln>
              <a:noFill/>
            </a:ln>
          </p:spPr>
          <p:txBody>
            <a:bodyPr spcFirstLastPara="1" wrap="square" lIns="0" tIns="0" rIns="0" bIns="0" anchor="t" anchorCtr="0">
              <a:spAutoFit/>
            </a:bodyPr>
            <a:lstStyle/>
            <a:p>
              <a:pPr marL="0" marR="0" lvl="0" indent="0" algn="l" rtl="0">
                <a:lnSpc>
                  <a:spcPct val="117050"/>
                </a:lnSpc>
                <a:spcBef>
                  <a:spcPts val="0"/>
                </a:spcBef>
                <a:spcAft>
                  <a:spcPts val="0"/>
                </a:spcAft>
                <a:buNone/>
              </a:pPr>
              <a:r>
                <a:rPr lang="en-US" sz="3343" b="1" i="0" u="none" strike="noStrike" cap="none">
                  <a:solidFill>
                    <a:srgbClr val="311581"/>
                  </a:solidFill>
                  <a:latin typeface="Nunito"/>
                  <a:ea typeface="Nunito"/>
                  <a:cs typeface="Nunito"/>
                  <a:sym typeface="Nunito"/>
                </a:rPr>
                <a:t>2</a:t>
              </a:r>
              <a:endParaRPr/>
            </a:p>
          </p:txBody>
        </p:sp>
      </p:grpSp>
      <p:grpSp>
        <p:nvGrpSpPr>
          <p:cNvPr id="289" name="Google Shape;289;p12"/>
          <p:cNvGrpSpPr/>
          <p:nvPr/>
        </p:nvGrpSpPr>
        <p:grpSpPr>
          <a:xfrm>
            <a:off x="13013953" y="5236171"/>
            <a:ext cx="621030" cy="621030"/>
            <a:chOff x="0" y="0"/>
            <a:chExt cx="828040" cy="828040"/>
          </a:xfrm>
        </p:grpSpPr>
        <p:grpSp>
          <p:nvGrpSpPr>
            <p:cNvPr id="290" name="Google Shape;290;p12"/>
            <p:cNvGrpSpPr/>
            <p:nvPr/>
          </p:nvGrpSpPr>
          <p:grpSpPr>
            <a:xfrm>
              <a:off x="0" y="0"/>
              <a:ext cx="828040" cy="828040"/>
              <a:chOff x="0" y="0"/>
              <a:chExt cx="812800" cy="812800"/>
            </a:xfrm>
          </p:grpSpPr>
          <p:sp>
            <p:nvSpPr>
              <p:cNvPr id="291" name="Google Shape;29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31158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2"/>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3" name="Google Shape;293;p12"/>
            <p:cNvSpPr txBox="1"/>
            <p:nvPr/>
          </p:nvSpPr>
          <p:spPr>
            <a:xfrm>
              <a:off x="244058" y="88024"/>
              <a:ext cx="339923" cy="677392"/>
            </a:xfrm>
            <a:prstGeom prst="rect">
              <a:avLst/>
            </a:prstGeom>
            <a:noFill/>
            <a:ln>
              <a:noFill/>
            </a:ln>
          </p:spPr>
          <p:txBody>
            <a:bodyPr spcFirstLastPara="1" wrap="square" lIns="0" tIns="0" rIns="0" bIns="0" anchor="t" anchorCtr="0">
              <a:spAutoFit/>
            </a:bodyPr>
            <a:lstStyle/>
            <a:p>
              <a:pPr marL="0" marR="0" lvl="0" indent="0" algn="l" rtl="0">
                <a:lnSpc>
                  <a:spcPct val="117050"/>
                </a:lnSpc>
                <a:spcBef>
                  <a:spcPts val="0"/>
                </a:spcBef>
                <a:spcAft>
                  <a:spcPts val="0"/>
                </a:spcAft>
                <a:buNone/>
              </a:pPr>
              <a:r>
                <a:rPr lang="en-US" sz="3343" b="1" i="0" u="none" strike="noStrike" cap="none">
                  <a:solidFill>
                    <a:srgbClr val="311581"/>
                  </a:solidFill>
                  <a:latin typeface="Nunito"/>
                  <a:ea typeface="Nunito"/>
                  <a:cs typeface="Nunito"/>
                  <a:sym typeface="Nunito"/>
                </a:rPr>
                <a:t>3</a:t>
              </a:r>
              <a:endParaRPr/>
            </a:p>
          </p:txBody>
        </p:sp>
      </p:grpSp>
      <p:cxnSp>
        <p:nvCxnSpPr>
          <p:cNvPr id="294" name="Google Shape;294;p12"/>
          <p:cNvCxnSpPr/>
          <p:nvPr/>
        </p:nvCxnSpPr>
        <p:spPr>
          <a:xfrm>
            <a:off x="7565388" y="6539410"/>
            <a:ext cx="3548066" cy="0"/>
          </a:xfrm>
          <a:prstGeom prst="straightConnector1">
            <a:avLst/>
          </a:prstGeom>
          <a:noFill/>
          <a:ln w="38100" cap="flat" cmpd="sng">
            <a:solidFill>
              <a:srgbClr val="311581"/>
            </a:solidFill>
            <a:prstDash val="solid"/>
            <a:round/>
            <a:headEnd type="oval" w="lg" len="lg"/>
            <a:tailEnd type="oval" w="lg" len="lg"/>
          </a:ln>
        </p:spPr>
      </p:cxnSp>
      <p:cxnSp>
        <p:nvCxnSpPr>
          <p:cNvPr id="295" name="Google Shape;295;p12"/>
          <p:cNvCxnSpPr/>
          <p:nvPr/>
        </p:nvCxnSpPr>
        <p:spPr>
          <a:xfrm>
            <a:off x="1203959" y="6558460"/>
            <a:ext cx="3548066" cy="0"/>
          </a:xfrm>
          <a:prstGeom prst="straightConnector1">
            <a:avLst/>
          </a:prstGeom>
          <a:noFill/>
          <a:ln w="38100" cap="flat" cmpd="sng">
            <a:solidFill>
              <a:srgbClr val="311581"/>
            </a:solidFill>
            <a:prstDash val="solid"/>
            <a:round/>
            <a:headEnd type="oval" w="lg" len="lg"/>
            <a:tailEnd type="oval" w="lg" len="lg"/>
          </a:ln>
        </p:spPr>
      </p:cxnSp>
      <p:cxnSp>
        <p:nvCxnSpPr>
          <p:cNvPr id="296" name="Google Shape;296;p12"/>
          <p:cNvCxnSpPr/>
          <p:nvPr/>
        </p:nvCxnSpPr>
        <p:spPr>
          <a:xfrm>
            <a:off x="13013953" y="6539410"/>
            <a:ext cx="3548066" cy="0"/>
          </a:xfrm>
          <a:prstGeom prst="straightConnector1">
            <a:avLst/>
          </a:prstGeom>
          <a:noFill/>
          <a:ln w="38100" cap="flat" cmpd="sng">
            <a:solidFill>
              <a:srgbClr val="311581"/>
            </a:solidFill>
            <a:prstDash val="solid"/>
            <a:round/>
            <a:headEnd type="oval" w="lg" len="lg"/>
            <a:tailEnd type="oval" w="lg" len="lg"/>
          </a:ln>
        </p:spPr>
      </p:cxnSp>
      <p:sp>
        <p:nvSpPr>
          <p:cNvPr id="297" name="Google Shape;297;p12"/>
          <p:cNvSpPr txBox="1"/>
          <p:nvPr/>
        </p:nvSpPr>
        <p:spPr>
          <a:xfrm>
            <a:off x="13013953" y="6726704"/>
            <a:ext cx="3914251" cy="650664"/>
          </a:xfrm>
          <a:prstGeom prst="rect">
            <a:avLst/>
          </a:prstGeom>
          <a:noFill/>
          <a:ln>
            <a:noFill/>
          </a:ln>
        </p:spPr>
        <p:txBody>
          <a:bodyPr spcFirstLastPara="1" wrap="square" lIns="0" tIns="0" rIns="0" bIns="0" anchor="t" anchorCtr="0">
            <a:spAutoFit/>
          </a:bodyPr>
          <a:lstStyle/>
          <a:p>
            <a:pPr marL="0" marR="0" lvl="0" indent="0" algn="l"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Documentación, pruebas y entrega final.</a:t>
            </a:r>
            <a:endParaRPr/>
          </a:p>
        </p:txBody>
      </p:sp>
      <p:sp>
        <p:nvSpPr>
          <p:cNvPr id="298" name="Google Shape;298;p12"/>
          <p:cNvSpPr txBox="1"/>
          <p:nvPr/>
        </p:nvSpPr>
        <p:spPr>
          <a:xfrm>
            <a:off x="7584438" y="6726704"/>
            <a:ext cx="3529016" cy="963750"/>
          </a:xfrm>
          <a:prstGeom prst="rect">
            <a:avLst/>
          </a:prstGeom>
          <a:noFill/>
          <a:ln>
            <a:noFill/>
          </a:ln>
        </p:spPr>
        <p:txBody>
          <a:bodyPr spcFirstLastPara="1" wrap="square" lIns="0" tIns="0" rIns="0" bIns="0" anchor="t" anchorCtr="0">
            <a:spAutoFit/>
          </a:bodyPr>
          <a:lstStyle/>
          <a:p>
            <a:pPr marL="0" marR="0" lvl="0" indent="0" algn="l"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Incorporación de mejoras y funcionalidades adicionales.</a:t>
            </a:r>
            <a:endParaRPr/>
          </a:p>
        </p:txBody>
      </p:sp>
      <p:sp>
        <p:nvSpPr>
          <p:cNvPr id="299" name="Google Shape;299;p12"/>
          <p:cNvSpPr txBox="1"/>
          <p:nvPr/>
        </p:nvSpPr>
        <p:spPr>
          <a:xfrm>
            <a:off x="1203959" y="6726704"/>
            <a:ext cx="3964628" cy="645320"/>
          </a:xfrm>
          <a:prstGeom prst="rect">
            <a:avLst/>
          </a:prstGeom>
          <a:noFill/>
          <a:ln>
            <a:noFill/>
          </a:ln>
        </p:spPr>
        <p:txBody>
          <a:bodyPr spcFirstLastPara="1" wrap="square" lIns="0" tIns="0" rIns="0" bIns="0" anchor="t" anchorCtr="0">
            <a:spAutoFit/>
          </a:bodyPr>
          <a:lstStyle/>
          <a:p>
            <a:pPr marL="0" marR="0" lvl="0" indent="0" algn="l"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Desarrollo del producto mínimo viable.</a:t>
            </a:r>
            <a:endParaRPr/>
          </a:p>
        </p:txBody>
      </p:sp>
      <p:sp>
        <p:nvSpPr>
          <p:cNvPr id="300" name="Google Shape;300;p12"/>
          <p:cNvSpPr txBox="1"/>
          <p:nvPr/>
        </p:nvSpPr>
        <p:spPr>
          <a:xfrm>
            <a:off x="1203959" y="6034315"/>
            <a:ext cx="3548066" cy="400320"/>
          </a:xfrm>
          <a:prstGeom prst="rect">
            <a:avLst/>
          </a:prstGeom>
          <a:noFill/>
          <a:ln>
            <a:noFill/>
          </a:ln>
        </p:spPr>
        <p:txBody>
          <a:bodyPr spcFirstLastPara="1" wrap="square" lIns="0" tIns="0" rIns="0" bIns="0" anchor="t" anchorCtr="0">
            <a:spAutoFit/>
          </a:bodyPr>
          <a:lstStyle/>
          <a:p>
            <a:pPr marL="0" marR="0" lvl="0" indent="0" algn="l" rtl="0">
              <a:lnSpc>
                <a:spcPct val="117003"/>
              </a:lnSpc>
              <a:spcBef>
                <a:spcPts val="0"/>
              </a:spcBef>
              <a:spcAft>
                <a:spcPts val="0"/>
              </a:spcAft>
              <a:buNone/>
            </a:pPr>
            <a:r>
              <a:rPr lang="en-US" sz="2570" b="1" i="0" u="none" strike="noStrike" cap="none">
                <a:solidFill>
                  <a:srgbClr val="311581"/>
                </a:solidFill>
                <a:latin typeface="Public Sans"/>
                <a:ea typeface="Public Sans"/>
                <a:cs typeface="Public Sans"/>
                <a:sym typeface="Public Sans"/>
              </a:rPr>
              <a:t>ETAPA 1</a:t>
            </a:r>
            <a:endParaRPr/>
          </a:p>
        </p:txBody>
      </p:sp>
      <p:sp>
        <p:nvSpPr>
          <p:cNvPr id="301" name="Google Shape;301;p12"/>
          <p:cNvSpPr txBox="1"/>
          <p:nvPr/>
        </p:nvSpPr>
        <p:spPr>
          <a:xfrm>
            <a:off x="7584438" y="6033400"/>
            <a:ext cx="3529016" cy="401263"/>
          </a:xfrm>
          <a:prstGeom prst="rect">
            <a:avLst/>
          </a:prstGeom>
          <a:noFill/>
          <a:ln>
            <a:noFill/>
          </a:ln>
        </p:spPr>
        <p:txBody>
          <a:bodyPr spcFirstLastPara="1" wrap="square" lIns="0" tIns="0" rIns="0" bIns="0" anchor="t" anchorCtr="0">
            <a:spAutoFit/>
          </a:bodyPr>
          <a:lstStyle/>
          <a:p>
            <a:pPr marL="0" marR="0" lvl="0" indent="0" algn="l" rtl="0">
              <a:lnSpc>
                <a:spcPct val="117003"/>
              </a:lnSpc>
              <a:spcBef>
                <a:spcPts val="0"/>
              </a:spcBef>
              <a:spcAft>
                <a:spcPts val="0"/>
              </a:spcAft>
              <a:buNone/>
            </a:pPr>
            <a:r>
              <a:rPr lang="en-US" sz="2570" b="1" i="0" u="none" strike="noStrike" cap="none">
                <a:solidFill>
                  <a:srgbClr val="311581"/>
                </a:solidFill>
                <a:latin typeface="Public Sans"/>
                <a:ea typeface="Public Sans"/>
                <a:cs typeface="Public Sans"/>
                <a:sym typeface="Public Sans"/>
              </a:rPr>
              <a:t>ETAPA 2</a:t>
            </a:r>
            <a:endParaRPr/>
          </a:p>
        </p:txBody>
      </p:sp>
      <p:sp>
        <p:nvSpPr>
          <p:cNvPr id="302" name="Google Shape;302;p12"/>
          <p:cNvSpPr txBox="1"/>
          <p:nvPr/>
        </p:nvSpPr>
        <p:spPr>
          <a:xfrm>
            <a:off x="13013953" y="6033400"/>
            <a:ext cx="3548066" cy="401263"/>
          </a:xfrm>
          <a:prstGeom prst="rect">
            <a:avLst/>
          </a:prstGeom>
          <a:noFill/>
          <a:ln>
            <a:noFill/>
          </a:ln>
        </p:spPr>
        <p:txBody>
          <a:bodyPr spcFirstLastPara="1" wrap="square" lIns="0" tIns="0" rIns="0" bIns="0" anchor="t" anchorCtr="0">
            <a:spAutoFit/>
          </a:bodyPr>
          <a:lstStyle/>
          <a:p>
            <a:pPr marL="0" marR="0" lvl="0" indent="0" algn="l" rtl="0">
              <a:lnSpc>
                <a:spcPct val="117003"/>
              </a:lnSpc>
              <a:spcBef>
                <a:spcPts val="0"/>
              </a:spcBef>
              <a:spcAft>
                <a:spcPts val="0"/>
              </a:spcAft>
              <a:buNone/>
            </a:pPr>
            <a:r>
              <a:rPr lang="en-US" sz="2570" b="1" i="0" u="none" strike="noStrike" cap="none">
                <a:solidFill>
                  <a:srgbClr val="311581"/>
                </a:solidFill>
                <a:latin typeface="Public Sans"/>
                <a:ea typeface="Public Sans"/>
                <a:cs typeface="Public Sans"/>
                <a:sym typeface="Public Sans"/>
              </a:rPr>
              <a:t>ETAPA 3</a:t>
            </a:r>
            <a:endParaRPr/>
          </a:p>
        </p:txBody>
      </p:sp>
      <p:sp>
        <p:nvSpPr>
          <p:cNvPr id="303" name="Google Shape;303;p12"/>
          <p:cNvSpPr txBox="1"/>
          <p:nvPr/>
        </p:nvSpPr>
        <p:spPr>
          <a:xfrm>
            <a:off x="7384471" y="2303053"/>
            <a:ext cx="9532046"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399" b="1" i="0" u="none" strike="noStrike" cap="none">
                <a:solidFill>
                  <a:srgbClr val="311581"/>
                </a:solidFill>
                <a:latin typeface="Public Sans"/>
                <a:ea typeface="Public Sans"/>
                <a:cs typeface="Public Sans"/>
                <a:sym typeface="Public Sans"/>
              </a:rPr>
              <a:t>Cronograma de Trabajo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p:nvPr/>
        </p:nvSpPr>
        <p:spPr>
          <a:xfrm flipH="1">
            <a:off x="15568840" y="1009650"/>
            <a:ext cx="4768218" cy="941723"/>
          </a:xfrm>
          <a:custGeom>
            <a:avLst/>
            <a:gdLst/>
            <a:ahLst/>
            <a:cxnLst/>
            <a:rect l="l" t="t" r="r" b="b"/>
            <a:pathLst>
              <a:path w="4768218" h="941723" extrusionOk="0">
                <a:moveTo>
                  <a:pt x="4768218" y="0"/>
                </a:moveTo>
                <a:lnTo>
                  <a:pt x="0" y="0"/>
                </a:lnTo>
                <a:lnTo>
                  <a:pt x="0" y="941723"/>
                </a:lnTo>
                <a:lnTo>
                  <a:pt x="4768218" y="941723"/>
                </a:lnTo>
                <a:lnTo>
                  <a:pt x="4768218" y="0"/>
                </a:lnTo>
                <a:close/>
              </a:path>
            </a:pathLst>
          </a:custGeom>
          <a:blipFill rotWithShape="1">
            <a:blip r:embed="rId3">
              <a:alphaModFix/>
            </a:blip>
            <a:stretch>
              <a:fillRect/>
            </a:stretch>
          </a:blipFill>
          <a:ln>
            <a:noFill/>
          </a:ln>
        </p:spPr>
      </p:sp>
      <p:sp>
        <p:nvSpPr>
          <p:cNvPr id="96" name="Google Shape;96;p2"/>
          <p:cNvSpPr/>
          <p:nvPr/>
        </p:nvSpPr>
        <p:spPr>
          <a:xfrm>
            <a:off x="0" y="-2324"/>
            <a:ext cx="8303135" cy="10289324"/>
          </a:xfrm>
          <a:custGeom>
            <a:avLst/>
            <a:gdLst/>
            <a:ahLst/>
            <a:cxnLst/>
            <a:rect l="l" t="t" r="r" b="b"/>
            <a:pathLst>
              <a:path w="8303135" h="10289324" extrusionOk="0">
                <a:moveTo>
                  <a:pt x="0" y="0"/>
                </a:moveTo>
                <a:lnTo>
                  <a:pt x="8303135" y="0"/>
                </a:lnTo>
                <a:lnTo>
                  <a:pt x="8303135" y="10289324"/>
                </a:lnTo>
                <a:lnTo>
                  <a:pt x="0" y="10289324"/>
                </a:lnTo>
                <a:lnTo>
                  <a:pt x="0" y="0"/>
                </a:lnTo>
                <a:close/>
              </a:path>
            </a:pathLst>
          </a:custGeom>
          <a:blipFill rotWithShape="1">
            <a:blip r:embed="rId4">
              <a:alphaModFix/>
            </a:blip>
            <a:stretch>
              <a:fillRect l="-14278" r="-71712"/>
            </a:stretch>
          </a:blipFill>
          <a:ln>
            <a:noFill/>
          </a:ln>
        </p:spPr>
      </p:sp>
      <p:grpSp>
        <p:nvGrpSpPr>
          <p:cNvPr id="97" name="Google Shape;97;p2"/>
          <p:cNvGrpSpPr/>
          <p:nvPr/>
        </p:nvGrpSpPr>
        <p:grpSpPr>
          <a:xfrm>
            <a:off x="1028700" y="5678421"/>
            <a:ext cx="6112880" cy="4289737"/>
            <a:chOff x="0" y="0"/>
            <a:chExt cx="8150506" cy="5719650"/>
          </a:xfrm>
        </p:grpSpPr>
        <p:sp>
          <p:nvSpPr>
            <p:cNvPr id="98" name="Google Shape;98;p2"/>
            <p:cNvSpPr/>
            <p:nvPr/>
          </p:nvSpPr>
          <p:spPr>
            <a:xfrm>
              <a:off x="0" y="0"/>
              <a:ext cx="8150506" cy="4773172"/>
            </a:xfrm>
            <a:custGeom>
              <a:avLst/>
              <a:gdLst/>
              <a:ahLst/>
              <a:cxnLst/>
              <a:rect l="l" t="t" r="r" b="b"/>
              <a:pathLst>
                <a:path w="1042686" h="610627" extrusionOk="0">
                  <a:moveTo>
                    <a:pt x="50660" y="0"/>
                  </a:moveTo>
                  <a:lnTo>
                    <a:pt x="992027" y="0"/>
                  </a:lnTo>
                  <a:cubicBezTo>
                    <a:pt x="1020005" y="0"/>
                    <a:pt x="1042686" y="22681"/>
                    <a:pt x="1042686" y="50660"/>
                  </a:cubicBezTo>
                  <a:lnTo>
                    <a:pt x="1042686" y="559968"/>
                  </a:lnTo>
                  <a:cubicBezTo>
                    <a:pt x="1042686" y="573403"/>
                    <a:pt x="1037349" y="586289"/>
                    <a:pt x="1027849" y="595789"/>
                  </a:cubicBezTo>
                  <a:cubicBezTo>
                    <a:pt x="1018348" y="605290"/>
                    <a:pt x="1005462" y="610627"/>
                    <a:pt x="992027" y="610627"/>
                  </a:cubicBezTo>
                  <a:lnTo>
                    <a:pt x="50660" y="610627"/>
                  </a:lnTo>
                  <a:cubicBezTo>
                    <a:pt x="37224" y="610627"/>
                    <a:pt x="24338" y="605290"/>
                    <a:pt x="14838" y="595789"/>
                  </a:cubicBezTo>
                  <a:cubicBezTo>
                    <a:pt x="5337" y="586289"/>
                    <a:pt x="0" y="573403"/>
                    <a:pt x="0" y="559968"/>
                  </a:cubicBezTo>
                  <a:lnTo>
                    <a:pt x="0" y="50660"/>
                  </a:lnTo>
                  <a:cubicBezTo>
                    <a:pt x="0" y="37224"/>
                    <a:pt x="5337" y="24338"/>
                    <a:pt x="14838" y="14838"/>
                  </a:cubicBezTo>
                  <a:cubicBezTo>
                    <a:pt x="24338" y="5337"/>
                    <a:pt x="37224" y="0"/>
                    <a:pt x="50660" y="0"/>
                  </a:cubicBezTo>
                  <a:close/>
                </a:path>
              </a:pathLst>
            </a:custGeom>
            <a:blipFill rotWithShape="1">
              <a:blip r:embed="rId5">
                <a:alphaModFix/>
              </a:blip>
              <a:stretch>
                <a:fillRect l="-2639" r="-263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0" y="4773172"/>
              <a:ext cx="8150506" cy="946478"/>
            </a:xfrm>
            <a:custGeom>
              <a:avLst/>
              <a:gdLst/>
              <a:ahLst/>
              <a:cxnLst/>
              <a:rect l="l" t="t" r="r" b="b"/>
              <a:pathLst>
                <a:path w="8150506" h="946478" extrusionOk="0">
                  <a:moveTo>
                    <a:pt x="0" y="0"/>
                  </a:moveTo>
                  <a:lnTo>
                    <a:pt x="8150506" y="0"/>
                  </a:lnTo>
                  <a:lnTo>
                    <a:pt x="8150506" y="946478"/>
                  </a:lnTo>
                  <a:lnTo>
                    <a:pt x="0" y="946478"/>
                  </a:lnTo>
                  <a:lnTo>
                    <a:pt x="0" y="0"/>
                  </a:lnTo>
                  <a:close/>
                </a:path>
              </a:pathLst>
            </a:custGeom>
            <a:blipFill rotWithShape="1">
              <a:blip r:embed="rId6">
                <a:alphaModFix amt="68000"/>
              </a:blip>
              <a:stretch>
                <a:fillRect l="-41075" r="-41077"/>
              </a:stretch>
            </a:blipFill>
            <a:ln>
              <a:noFill/>
            </a:ln>
          </p:spPr>
        </p:sp>
      </p:grpSp>
      <p:cxnSp>
        <p:nvCxnSpPr>
          <p:cNvPr id="100" name="Google Shape;100;p2"/>
          <p:cNvCxnSpPr/>
          <p:nvPr/>
        </p:nvCxnSpPr>
        <p:spPr>
          <a:xfrm>
            <a:off x="1038225" y="1565809"/>
            <a:ext cx="5017640" cy="0"/>
          </a:xfrm>
          <a:prstGeom prst="straightConnector1">
            <a:avLst/>
          </a:prstGeom>
          <a:noFill/>
          <a:ln w="28575" cap="flat" cmpd="sng">
            <a:solidFill>
              <a:srgbClr val="FFFFFF"/>
            </a:solidFill>
            <a:prstDash val="solid"/>
            <a:round/>
            <a:headEnd type="oval" w="lg" len="lg"/>
            <a:tailEnd type="oval" w="lg" len="lg"/>
          </a:ln>
        </p:spPr>
      </p:cxnSp>
      <p:sp>
        <p:nvSpPr>
          <p:cNvPr id="101" name="Google Shape;101;p2"/>
          <p:cNvSpPr txBox="1"/>
          <p:nvPr/>
        </p:nvSpPr>
        <p:spPr>
          <a:xfrm>
            <a:off x="8770410" y="2078258"/>
            <a:ext cx="9182539" cy="569998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500" b="0" i="0" u="none" strike="noStrike" cap="none">
                <a:solidFill>
                  <a:srgbClr val="311581"/>
                </a:solidFill>
                <a:latin typeface="Public Sans"/>
                <a:ea typeface="Public Sans"/>
                <a:cs typeface="Public Sans"/>
                <a:sym typeface="Public Sans"/>
              </a:rPr>
              <a:t>En las transmisiones de Twitch, los streamers reciben una gran cantidad de mensajes en el chat. Sin embargo, no siempre es posible leerlos todos en tiempo real, lo que genera una pérdida de interacción con los espectadores. Esta dificultad afecta la dinámica del streaming y reduce la experiencia de quienes participan en la comunidad.</a:t>
            </a:r>
            <a:endParaRPr/>
          </a:p>
          <a:p>
            <a:pPr marL="0" marR="0" lvl="0" indent="0" algn="just" rtl="0">
              <a:lnSpc>
                <a:spcPct val="140000"/>
              </a:lnSpc>
              <a:spcBef>
                <a:spcPts val="0"/>
              </a:spcBef>
              <a:spcAft>
                <a:spcPts val="0"/>
              </a:spcAft>
              <a:buNone/>
            </a:pPr>
            <a:endParaRPr sz="2500" b="0" i="0" u="none" strike="noStrike" cap="none">
              <a:solidFill>
                <a:srgbClr val="311581"/>
              </a:solidFill>
              <a:latin typeface="Public Sans"/>
              <a:ea typeface="Public Sans"/>
              <a:cs typeface="Public Sans"/>
              <a:sym typeface="Public Sans"/>
            </a:endParaRPr>
          </a:p>
          <a:p>
            <a:pPr marL="0" marR="0" lvl="0" indent="0" algn="just" rtl="0">
              <a:lnSpc>
                <a:spcPct val="140000"/>
              </a:lnSpc>
              <a:spcBef>
                <a:spcPts val="0"/>
              </a:spcBef>
              <a:spcAft>
                <a:spcPts val="0"/>
              </a:spcAft>
              <a:buNone/>
            </a:pPr>
            <a:r>
              <a:rPr lang="en-US" sz="2500" b="0" i="0" u="none" strike="noStrike" cap="none">
                <a:solidFill>
                  <a:srgbClr val="311581"/>
                </a:solidFill>
                <a:latin typeface="Public Sans"/>
                <a:ea typeface="Public Sans"/>
                <a:cs typeface="Public Sans"/>
                <a:sym typeface="Public Sans"/>
              </a:rPr>
              <a:t>Puntos relevantes:</a:t>
            </a:r>
            <a:endParaRPr/>
          </a:p>
          <a:p>
            <a:pPr marL="539753" marR="0" lvl="1" indent="-269875" algn="l"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Exceso de mensajes en el chat.</a:t>
            </a:r>
            <a:endParaRPr/>
          </a:p>
          <a:p>
            <a:pPr marL="539753" marR="0" lvl="1" indent="-269875" algn="l"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Dificultad para leer en tiempo real.</a:t>
            </a:r>
            <a:endParaRPr/>
          </a:p>
          <a:p>
            <a:pPr marL="539753" marR="0" lvl="1" indent="-269875" algn="l"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Pérdida de interacción con la audiencia.</a:t>
            </a:r>
            <a:endParaRPr/>
          </a:p>
          <a:p>
            <a:pPr marL="539753" marR="0" lvl="1" indent="-269875" algn="l"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Menor calidad en la experiencia del espectador.</a:t>
            </a:r>
            <a:endParaRPr/>
          </a:p>
          <a:p>
            <a:pPr marL="0" marR="0" lvl="0" indent="0" algn="l" rtl="0">
              <a:lnSpc>
                <a:spcPct val="140000"/>
              </a:lnSpc>
              <a:spcBef>
                <a:spcPts val="0"/>
              </a:spcBef>
              <a:spcAft>
                <a:spcPts val="0"/>
              </a:spcAft>
              <a:buNone/>
            </a:pPr>
            <a:endParaRPr sz="2500" b="0" i="0" u="none" strike="noStrike" cap="none">
              <a:solidFill>
                <a:srgbClr val="311581"/>
              </a:solidFill>
              <a:latin typeface="Public Sans"/>
              <a:ea typeface="Public Sans"/>
              <a:cs typeface="Public Sans"/>
              <a:sym typeface="Public Sans"/>
            </a:endParaRPr>
          </a:p>
        </p:txBody>
      </p:sp>
      <p:sp>
        <p:nvSpPr>
          <p:cNvPr id="102" name="Google Shape;102;p2"/>
          <p:cNvSpPr txBox="1"/>
          <p:nvPr/>
        </p:nvSpPr>
        <p:spPr>
          <a:xfrm>
            <a:off x="1028700" y="2192558"/>
            <a:ext cx="7387590"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399" b="1" i="0" u="none" strike="noStrike" cap="none">
                <a:solidFill>
                  <a:srgbClr val="FFFFFF"/>
                </a:solidFill>
                <a:latin typeface="Public Sans"/>
                <a:ea typeface="Public Sans"/>
                <a:cs typeface="Public Sans"/>
                <a:sym typeface="Public Sans"/>
              </a:rPr>
              <a:t>Problemática - Contexto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p:nvPr/>
        </p:nvSpPr>
        <p:spPr>
          <a:xfrm flipH="1">
            <a:off x="15568840" y="1009650"/>
            <a:ext cx="4768218" cy="941723"/>
          </a:xfrm>
          <a:custGeom>
            <a:avLst/>
            <a:gdLst/>
            <a:ahLst/>
            <a:cxnLst/>
            <a:rect l="l" t="t" r="r" b="b"/>
            <a:pathLst>
              <a:path w="4768218" h="941723" extrusionOk="0">
                <a:moveTo>
                  <a:pt x="4768218" y="0"/>
                </a:moveTo>
                <a:lnTo>
                  <a:pt x="0" y="0"/>
                </a:lnTo>
                <a:lnTo>
                  <a:pt x="0" y="941723"/>
                </a:lnTo>
                <a:lnTo>
                  <a:pt x="4768218" y="941723"/>
                </a:lnTo>
                <a:lnTo>
                  <a:pt x="4768218" y="0"/>
                </a:lnTo>
                <a:close/>
              </a:path>
            </a:pathLst>
          </a:custGeom>
          <a:blipFill rotWithShape="1">
            <a:blip r:embed="rId3">
              <a:alphaModFix/>
            </a:blip>
            <a:stretch>
              <a:fillRect/>
            </a:stretch>
          </a:blipFill>
          <a:ln>
            <a:noFill/>
          </a:ln>
        </p:spPr>
      </p:sp>
      <p:sp>
        <p:nvSpPr>
          <p:cNvPr id="108" name="Google Shape;108;p3"/>
          <p:cNvSpPr/>
          <p:nvPr/>
        </p:nvSpPr>
        <p:spPr>
          <a:xfrm>
            <a:off x="0" y="0"/>
            <a:ext cx="8303135" cy="10289324"/>
          </a:xfrm>
          <a:custGeom>
            <a:avLst/>
            <a:gdLst/>
            <a:ahLst/>
            <a:cxnLst/>
            <a:rect l="l" t="t" r="r" b="b"/>
            <a:pathLst>
              <a:path w="8303135" h="10289324" extrusionOk="0">
                <a:moveTo>
                  <a:pt x="0" y="0"/>
                </a:moveTo>
                <a:lnTo>
                  <a:pt x="8303135" y="0"/>
                </a:lnTo>
                <a:lnTo>
                  <a:pt x="8303135" y="10289324"/>
                </a:lnTo>
                <a:lnTo>
                  <a:pt x="0" y="10289324"/>
                </a:lnTo>
                <a:lnTo>
                  <a:pt x="0" y="0"/>
                </a:lnTo>
                <a:close/>
              </a:path>
            </a:pathLst>
          </a:custGeom>
          <a:blipFill rotWithShape="1">
            <a:blip r:embed="rId4">
              <a:alphaModFix/>
            </a:blip>
            <a:stretch>
              <a:fillRect l="-14278" r="-71712"/>
            </a:stretch>
          </a:blipFill>
          <a:ln>
            <a:noFill/>
          </a:ln>
        </p:spPr>
      </p:sp>
      <p:grpSp>
        <p:nvGrpSpPr>
          <p:cNvPr id="109" name="Google Shape;109;p3"/>
          <p:cNvGrpSpPr/>
          <p:nvPr/>
        </p:nvGrpSpPr>
        <p:grpSpPr>
          <a:xfrm>
            <a:off x="1028700" y="5678421"/>
            <a:ext cx="6112880" cy="4289737"/>
            <a:chOff x="0" y="0"/>
            <a:chExt cx="8150506" cy="5719650"/>
          </a:xfrm>
        </p:grpSpPr>
        <p:sp>
          <p:nvSpPr>
            <p:cNvPr id="110" name="Google Shape;110;p3"/>
            <p:cNvSpPr/>
            <p:nvPr/>
          </p:nvSpPr>
          <p:spPr>
            <a:xfrm>
              <a:off x="0" y="0"/>
              <a:ext cx="8150506" cy="4773172"/>
            </a:xfrm>
            <a:custGeom>
              <a:avLst/>
              <a:gdLst/>
              <a:ahLst/>
              <a:cxnLst/>
              <a:rect l="l" t="t" r="r" b="b"/>
              <a:pathLst>
                <a:path w="1042686" h="610627" extrusionOk="0">
                  <a:moveTo>
                    <a:pt x="50660" y="0"/>
                  </a:moveTo>
                  <a:lnTo>
                    <a:pt x="992027" y="0"/>
                  </a:lnTo>
                  <a:cubicBezTo>
                    <a:pt x="1020005" y="0"/>
                    <a:pt x="1042686" y="22681"/>
                    <a:pt x="1042686" y="50660"/>
                  </a:cubicBezTo>
                  <a:lnTo>
                    <a:pt x="1042686" y="559968"/>
                  </a:lnTo>
                  <a:cubicBezTo>
                    <a:pt x="1042686" y="573403"/>
                    <a:pt x="1037349" y="586289"/>
                    <a:pt x="1027849" y="595789"/>
                  </a:cubicBezTo>
                  <a:cubicBezTo>
                    <a:pt x="1018348" y="605290"/>
                    <a:pt x="1005462" y="610627"/>
                    <a:pt x="992027" y="610627"/>
                  </a:cubicBezTo>
                  <a:lnTo>
                    <a:pt x="50660" y="610627"/>
                  </a:lnTo>
                  <a:cubicBezTo>
                    <a:pt x="37224" y="610627"/>
                    <a:pt x="24338" y="605290"/>
                    <a:pt x="14838" y="595789"/>
                  </a:cubicBezTo>
                  <a:cubicBezTo>
                    <a:pt x="5337" y="586289"/>
                    <a:pt x="0" y="573403"/>
                    <a:pt x="0" y="559968"/>
                  </a:cubicBezTo>
                  <a:lnTo>
                    <a:pt x="0" y="50660"/>
                  </a:lnTo>
                  <a:cubicBezTo>
                    <a:pt x="0" y="37224"/>
                    <a:pt x="5337" y="24338"/>
                    <a:pt x="14838" y="14838"/>
                  </a:cubicBezTo>
                  <a:cubicBezTo>
                    <a:pt x="24338" y="5337"/>
                    <a:pt x="37224" y="0"/>
                    <a:pt x="50660" y="0"/>
                  </a:cubicBezTo>
                  <a:close/>
                </a:path>
              </a:pathLst>
            </a:custGeom>
            <a:blipFill rotWithShape="1">
              <a:blip r:embed="rId5">
                <a:alphaModFix/>
              </a:blip>
              <a:stretch>
                <a:fillRect l="-2718" r="-271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0" y="4773172"/>
              <a:ext cx="8150506" cy="946478"/>
            </a:xfrm>
            <a:custGeom>
              <a:avLst/>
              <a:gdLst/>
              <a:ahLst/>
              <a:cxnLst/>
              <a:rect l="l" t="t" r="r" b="b"/>
              <a:pathLst>
                <a:path w="8150506" h="946478" extrusionOk="0">
                  <a:moveTo>
                    <a:pt x="0" y="0"/>
                  </a:moveTo>
                  <a:lnTo>
                    <a:pt x="8150506" y="0"/>
                  </a:lnTo>
                  <a:lnTo>
                    <a:pt x="8150506" y="946478"/>
                  </a:lnTo>
                  <a:lnTo>
                    <a:pt x="0" y="946478"/>
                  </a:lnTo>
                  <a:lnTo>
                    <a:pt x="0" y="0"/>
                  </a:lnTo>
                  <a:close/>
                </a:path>
              </a:pathLst>
            </a:custGeom>
            <a:blipFill rotWithShape="1">
              <a:blip r:embed="rId6">
                <a:alphaModFix amt="68000"/>
              </a:blip>
              <a:stretch>
                <a:fillRect l="-41075" r="-41077"/>
              </a:stretch>
            </a:blipFill>
            <a:ln>
              <a:noFill/>
            </a:ln>
          </p:spPr>
        </p:sp>
      </p:grpSp>
      <p:cxnSp>
        <p:nvCxnSpPr>
          <p:cNvPr id="112" name="Google Shape;112;p3"/>
          <p:cNvCxnSpPr/>
          <p:nvPr/>
        </p:nvCxnSpPr>
        <p:spPr>
          <a:xfrm>
            <a:off x="1038225" y="1565809"/>
            <a:ext cx="5017640" cy="0"/>
          </a:xfrm>
          <a:prstGeom prst="straightConnector1">
            <a:avLst/>
          </a:prstGeom>
          <a:noFill/>
          <a:ln w="28575" cap="flat" cmpd="sng">
            <a:solidFill>
              <a:srgbClr val="FFFFFF"/>
            </a:solidFill>
            <a:prstDash val="solid"/>
            <a:round/>
            <a:headEnd type="oval" w="lg" len="lg"/>
            <a:tailEnd type="oval" w="lg" len="lg"/>
          </a:ln>
        </p:spPr>
      </p:cxnSp>
      <p:sp>
        <p:nvSpPr>
          <p:cNvPr id="113" name="Google Shape;113;p3"/>
          <p:cNvSpPr txBox="1"/>
          <p:nvPr/>
        </p:nvSpPr>
        <p:spPr>
          <a:xfrm>
            <a:off x="8523001" y="2261332"/>
            <a:ext cx="9534000" cy="68496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500" b="0" i="0" u="none" strike="noStrike" cap="none">
                <a:solidFill>
                  <a:srgbClr val="311581"/>
                </a:solidFill>
                <a:latin typeface="Public Sans"/>
                <a:ea typeface="Public Sans"/>
                <a:cs typeface="Public Sans"/>
                <a:sym typeface="Public Sans"/>
              </a:rPr>
              <a:t>Ante esta situación, surge la necesidad de contar con una herramienta que </a:t>
            </a:r>
            <a:r>
              <a:rPr lang="en-US" sz="2500">
                <a:solidFill>
                  <a:srgbClr val="311581"/>
                </a:solidFill>
                <a:latin typeface="Public Sans"/>
                <a:ea typeface="Public Sans"/>
                <a:cs typeface="Public Sans"/>
                <a:sym typeface="Public Sans"/>
              </a:rPr>
              <a:t>convierte</a:t>
            </a:r>
            <a:r>
              <a:rPr lang="en-US" sz="2500" b="0" i="0" u="none" strike="noStrike" cap="none">
                <a:solidFill>
                  <a:srgbClr val="311581"/>
                </a:solidFill>
                <a:latin typeface="Public Sans"/>
                <a:ea typeface="Public Sans"/>
                <a:cs typeface="Public Sans"/>
                <a:sym typeface="Public Sans"/>
              </a:rPr>
              <a:t> los mensajes del chat en voz. De esta forma, los streamers pueden escuchar en lugar de leer, manteniendo la conexión con su audiencia, reaccionando a donaciones y comentarios importantes, y generando un espacio más accesible e inclusivo para todos.</a:t>
            </a:r>
            <a:endParaRPr/>
          </a:p>
          <a:p>
            <a:pPr marL="0" marR="0" lvl="0" indent="0" algn="just" rtl="0">
              <a:lnSpc>
                <a:spcPct val="140000"/>
              </a:lnSpc>
              <a:spcBef>
                <a:spcPts val="0"/>
              </a:spcBef>
              <a:spcAft>
                <a:spcPts val="0"/>
              </a:spcAft>
              <a:buNone/>
            </a:pPr>
            <a:endParaRPr sz="2500" b="0" i="0" u="none" strike="noStrike" cap="none">
              <a:solidFill>
                <a:srgbClr val="311581"/>
              </a:solidFill>
              <a:latin typeface="Public Sans"/>
              <a:ea typeface="Public Sans"/>
              <a:cs typeface="Public Sans"/>
              <a:sym typeface="Public Sans"/>
            </a:endParaRPr>
          </a:p>
          <a:p>
            <a:pPr marL="0" marR="0" lvl="0" indent="0" algn="just" rtl="0">
              <a:lnSpc>
                <a:spcPct val="140000"/>
              </a:lnSpc>
              <a:spcBef>
                <a:spcPts val="0"/>
              </a:spcBef>
              <a:spcAft>
                <a:spcPts val="0"/>
              </a:spcAft>
              <a:buNone/>
            </a:pPr>
            <a:r>
              <a:rPr lang="en-US" sz="2500" b="0" i="0" u="none" strike="noStrike" cap="none">
                <a:solidFill>
                  <a:srgbClr val="311581"/>
                </a:solidFill>
                <a:latin typeface="Public Sans"/>
                <a:ea typeface="Public Sans"/>
                <a:cs typeface="Public Sans"/>
                <a:sym typeface="Public Sans"/>
              </a:rPr>
              <a:t>Puntos relevantes:</a:t>
            </a:r>
            <a:endParaRPr/>
          </a:p>
          <a:p>
            <a:pPr marL="539753" marR="0" lvl="1" indent="-269875" algn="just"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Asistente que </a:t>
            </a:r>
            <a:r>
              <a:rPr lang="en-US" sz="2500">
                <a:solidFill>
                  <a:srgbClr val="311581"/>
                </a:solidFill>
                <a:latin typeface="Public Sans"/>
                <a:ea typeface="Public Sans"/>
                <a:cs typeface="Public Sans"/>
                <a:sym typeface="Public Sans"/>
              </a:rPr>
              <a:t>convierte</a:t>
            </a:r>
            <a:r>
              <a:rPr lang="en-US" sz="2500" b="0" i="0" u="none" strike="noStrike" cap="none">
                <a:solidFill>
                  <a:srgbClr val="311581"/>
                </a:solidFill>
                <a:latin typeface="Public Sans"/>
                <a:ea typeface="Public Sans"/>
                <a:cs typeface="Public Sans"/>
                <a:sym typeface="Public Sans"/>
              </a:rPr>
              <a:t> texto en voz.</a:t>
            </a:r>
            <a:endParaRPr/>
          </a:p>
          <a:p>
            <a:pPr marL="539753" marR="0" lvl="1" indent="-269875" algn="just"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Permite atender mensajes sin leer la pantalla.</a:t>
            </a:r>
            <a:endParaRPr/>
          </a:p>
          <a:p>
            <a:pPr marL="539753" marR="0" lvl="1" indent="-269875" algn="just"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Favorece reacciones inmediatas a donaciones y comentarios.</a:t>
            </a:r>
            <a:endParaRPr/>
          </a:p>
          <a:p>
            <a:pPr marL="539753" marR="0" lvl="1" indent="-269875" algn="just" rtl="0">
              <a:lnSpc>
                <a:spcPct val="140000"/>
              </a:lnSpc>
              <a:spcBef>
                <a:spcPts val="0"/>
              </a:spcBef>
              <a:spcAft>
                <a:spcPts val="0"/>
              </a:spcAft>
              <a:buClr>
                <a:srgbClr val="311581"/>
              </a:buClr>
              <a:buSzPts val="2500"/>
              <a:buFont typeface="Arial"/>
              <a:buChar char="•"/>
            </a:pPr>
            <a:r>
              <a:rPr lang="en-US" sz="2500" b="0" i="0" u="none" strike="noStrike" cap="none">
                <a:solidFill>
                  <a:srgbClr val="311581"/>
                </a:solidFill>
                <a:latin typeface="Public Sans"/>
                <a:ea typeface="Public Sans"/>
                <a:cs typeface="Public Sans"/>
                <a:sym typeface="Public Sans"/>
              </a:rPr>
              <a:t>Mejora la accesibilidad e inclusión en el streaming.</a:t>
            </a:r>
            <a:endParaRPr/>
          </a:p>
          <a:p>
            <a:pPr marL="0" marR="0" lvl="0" indent="0" algn="just" rtl="0">
              <a:lnSpc>
                <a:spcPct val="140000"/>
              </a:lnSpc>
              <a:spcBef>
                <a:spcPts val="0"/>
              </a:spcBef>
              <a:spcAft>
                <a:spcPts val="0"/>
              </a:spcAft>
              <a:buNone/>
            </a:pPr>
            <a:endParaRPr sz="2500" b="0" i="0" u="none" strike="noStrike" cap="none">
              <a:solidFill>
                <a:srgbClr val="311581"/>
              </a:solidFill>
              <a:latin typeface="Public Sans"/>
              <a:ea typeface="Public Sans"/>
              <a:cs typeface="Public Sans"/>
              <a:sym typeface="Public Sans"/>
            </a:endParaRPr>
          </a:p>
        </p:txBody>
      </p:sp>
      <p:sp>
        <p:nvSpPr>
          <p:cNvPr id="114" name="Google Shape;114;p3"/>
          <p:cNvSpPr txBox="1"/>
          <p:nvPr/>
        </p:nvSpPr>
        <p:spPr>
          <a:xfrm>
            <a:off x="705181" y="2101407"/>
            <a:ext cx="7387590"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399" b="1" i="0" u="none" strike="noStrike" cap="none">
                <a:solidFill>
                  <a:srgbClr val="FFFFFF"/>
                </a:solidFill>
                <a:latin typeface="Public Sans"/>
                <a:ea typeface="Public Sans"/>
                <a:cs typeface="Public Sans"/>
                <a:sym typeface="Public Sans"/>
              </a:rPr>
              <a:t>Problemática -Necesidad</a:t>
            </a:r>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p:nvPr/>
        </p:nvSpPr>
        <p:spPr>
          <a:xfrm>
            <a:off x="0" y="0"/>
            <a:ext cx="6062565" cy="10287000"/>
          </a:xfrm>
          <a:custGeom>
            <a:avLst/>
            <a:gdLst/>
            <a:ahLst/>
            <a:cxnLst/>
            <a:rect l="l" t="t" r="r" b="b"/>
            <a:pathLst>
              <a:path w="6062565" h="10287000" extrusionOk="0">
                <a:moveTo>
                  <a:pt x="0" y="0"/>
                </a:moveTo>
                <a:lnTo>
                  <a:pt x="6062565" y="0"/>
                </a:lnTo>
                <a:lnTo>
                  <a:pt x="6062565" y="10287000"/>
                </a:lnTo>
                <a:lnTo>
                  <a:pt x="0" y="10287000"/>
                </a:lnTo>
                <a:lnTo>
                  <a:pt x="0" y="0"/>
                </a:lnTo>
                <a:close/>
              </a:path>
            </a:pathLst>
          </a:custGeom>
          <a:blipFill rotWithShape="1">
            <a:blip r:embed="rId3">
              <a:alphaModFix/>
            </a:blip>
            <a:stretch>
              <a:fillRect l="-25467" r="-129211"/>
            </a:stretch>
          </a:blipFill>
          <a:ln>
            <a:noFill/>
          </a:ln>
        </p:spPr>
      </p:sp>
      <p:sp>
        <p:nvSpPr>
          <p:cNvPr id="120" name="Google Shape;120;p4"/>
          <p:cNvSpPr/>
          <p:nvPr/>
        </p:nvSpPr>
        <p:spPr>
          <a:xfrm rot="2700000">
            <a:off x="-1003068" y="5792767"/>
            <a:ext cx="9571075" cy="8163329"/>
          </a:xfrm>
          <a:custGeom>
            <a:avLst/>
            <a:gdLst/>
            <a:ahLst/>
            <a:cxnLst/>
            <a:rect l="l" t="t" r="r" b="b"/>
            <a:pathLst>
              <a:path w="9571075" h="8163329" extrusionOk="0">
                <a:moveTo>
                  <a:pt x="0" y="0"/>
                </a:moveTo>
                <a:lnTo>
                  <a:pt x="9571075" y="0"/>
                </a:lnTo>
                <a:lnTo>
                  <a:pt x="9571075" y="8163329"/>
                </a:lnTo>
                <a:lnTo>
                  <a:pt x="0" y="8163329"/>
                </a:lnTo>
                <a:lnTo>
                  <a:pt x="0" y="0"/>
                </a:lnTo>
                <a:close/>
              </a:path>
            </a:pathLst>
          </a:custGeom>
          <a:blipFill rotWithShape="1">
            <a:blip r:embed="rId4">
              <a:alphaModFix amt="70000"/>
            </a:blip>
            <a:stretch>
              <a:fillRect/>
            </a:stretch>
          </a:blipFill>
          <a:ln>
            <a:noFill/>
          </a:ln>
        </p:spPr>
      </p:sp>
      <p:cxnSp>
        <p:nvCxnSpPr>
          <p:cNvPr id="121" name="Google Shape;121;p4"/>
          <p:cNvCxnSpPr/>
          <p:nvPr/>
        </p:nvCxnSpPr>
        <p:spPr>
          <a:xfrm>
            <a:off x="7613238" y="1556284"/>
            <a:ext cx="5017640" cy="0"/>
          </a:xfrm>
          <a:prstGeom prst="straightConnector1">
            <a:avLst/>
          </a:prstGeom>
          <a:noFill/>
          <a:ln w="28575" cap="flat" cmpd="sng">
            <a:solidFill>
              <a:srgbClr val="311581"/>
            </a:solidFill>
            <a:prstDash val="solid"/>
            <a:round/>
            <a:headEnd type="oval" w="lg" len="lg"/>
            <a:tailEnd type="oval" w="lg" len="lg"/>
          </a:ln>
        </p:spPr>
      </p:cxnSp>
      <p:grpSp>
        <p:nvGrpSpPr>
          <p:cNvPr id="122" name="Google Shape;122;p4"/>
          <p:cNvGrpSpPr/>
          <p:nvPr/>
        </p:nvGrpSpPr>
        <p:grpSpPr>
          <a:xfrm>
            <a:off x="1028700" y="1638863"/>
            <a:ext cx="6016509" cy="7600387"/>
            <a:chOff x="0" y="-22820"/>
            <a:chExt cx="8022012" cy="10133849"/>
          </a:xfrm>
        </p:grpSpPr>
        <p:sp>
          <p:nvSpPr>
            <p:cNvPr id="123" name="Google Shape;123;p4"/>
            <p:cNvSpPr/>
            <p:nvPr/>
          </p:nvSpPr>
          <p:spPr>
            <a:xfrm>
              <a:off x="0" y="0"/>
              <a:ext cx="8022012" cy="10111029"/>
            </a:xfrm>
            <a:custGeom>
              <a:avLst/>
              <a:gdLst/>
              <a:ahLst/>
              <a:cxnLst/>
              <a:rect l="l" t="t" r="r" b="b"/>
              <a:pathLst>
                <a:path w="8022012" h="10111029" extrusionOk="0">
                  <a:moveTo>
                    <a:pt x="0" y="0"/>
                  </a:moveTo>
                  <a:lnTo>
                    <a:pt x="8022012" y="0"/>
                  </a:lnTo>
                  <a:lnTo>
                    <a:pt x="8022012" y="10111029"/>
                  </a:lnTo>
                  <a:lnTo>
                    <a:pt x="0" y="10111029"/>
                  </a:lnTo>
                  <a:lnTo>
                    <a:pt x="0" y="0"/>
                  </a:lnTo>
                  <a:close/>
                </a:path>
              </a:pathLst>
            </a:custGeom>
            <a:blipFill rotWithShape="1">
              <a:blip r:embed="rId5">
                <a:alphaModFix amt="70000"/>
              </a:blip>
              <a:stretch>
                <a:fillRect l="-82996"/>
              </a:stretch>
            </a:blipFill>
            <a:ln>
              <a:noFill/>
            </a:ln>
          </p:spPr>
        </p:sp>
        <p:grpSp>
          <p:nvGrpSpPr>
            <p:cNvPr id="124" name="Google Shape;124;p4"/>
            <p:cNvGrpSpPr/>
            <p:nvPr/>
          </p:nvGrpSpPr>
          <p:grpSpPr>
            <a:xfrm>
              <a:off x="0" y="-22820"/>
              <a:ext cx="7285824" cy="9297478"/>
              <a:chOff x="0" y="-9525"/>
              <a:chExt cx="1439175" cy="1836539"/>
            </a:xfrm>
          </p:grpSpPr>
          <p:sp>
            <p:nvSpPr>
              <p:cNvPr id="125" name="Google Shape;125;p4"/>
              <p:cNvSpPr/>
              <p:nvPr/>
            </p:nvSpPr>
            <p:spPr>
              <a:xfrm>
                <a:off x="0" y="0"/>
                <a:ext cx="1439175" cy="1827014"/>
              </a:xfrm>
              <a:custGeom>
                <a:avLst/>
                <a:gdLst/>
                <a:ahLst/>
                <a:cxnLst/>
                <a:rect l="l" t="t" r="r" b="b"/>
                <a:pathLst>
                  <a:path w="1439175" h="1827014" extrusionOk="0">
                    <a:moveTo>
                      <a:pt x="56672" y="0"/>
                    </a:moveTo>
                    <a:lnTo>
                      <a:pt x="1382503" y="0"/>
                    </a:lnTo>
                    <a:cubicBezTo>
                      <a:pt x="1397533" y="0"/>
                      <a:pt x="1411948" y="5971"/>
                      <a:pt x="1422576" y="16599"/>
                    </a:cubicBezTo>
                    <a:cubicBezTo>
                      <a:pt x="1433204" y="27227"/>
                      <a:pt x="1439175" y="41642"/>
                      <a:pt x="1439175" y="56672"/>
                    </a:cubicBezTo>
                    <a:lnTo>
                      <a:pt x="1439175" y="1770342"/>
                    </a:lnTo>
                    <a:cubicBezTo>
                      <a:pt x="1439175" y="1801641"/>
                      <a:pt x="1413802" y="1827014"/>
                      <a:pt x="1382503" y="1827014"/>
                    </a:cubicBezTo>
                    <a:lnTo>
                      <a:pt x="56672" y="1827014"/>
                    </a:lnTo>
                    <a:cubicBezTo>
                      <a:pt x="25373" y="1827014"/>
                      <a:pt x="0" y="1801641"/>
                      <a:pt x="0" y="1770342"/>
                    </a:cubicBezTo>
                    <a:lnTo>
                      <a:pt x="0" y="56672"/>
                    </a:lnTo>
                    <a:cubicBezTo>
                      <a:pt x="0" y="25373"/>
                      <a:pt x="25373" y="0"/>
                      <a:pt x="56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txBox="1"/>
              <p:nvPr/>
            </p:nvSpPr>
            <p:spPr>
              <a:xfrm>
                <a:off x="0" y="-9525"/>
                <a:ext cx="1439175" cy="1836539"/>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27" name="Google Shape;127;p4"/>
          <p:cNvGrpSpPr/>
          <p:nvPr/>
        </p:nvGrpSpPr>
        <p:grpSpPr>
          <a:xfrm>
            <a:off x="1459203" y="1998480"/>
            <a:ext cx="4603363" cy="6290040"/>
            <a:chOff x="0" y="0"/>
            <a:chExt cx="6137817" cy="8386720"/>
          </a:xfrm>
        </p:grpSpPr>
        <p:sp>
          <p:nvSpPr>
            <p:cNvPr id="128" name="Google Shape;128;p4"/>
            <p:cNvSpPr/>
            <p:nvPr/>
          </p:nvSpPr>
          <p:spPr>
            <a:xfrm>
              <a:off x="0" y="0"/>
              <a:ext cx="6137817" cy="3891059"/>
            </a:xfrm>
            <a:custGeom>
              <a:avLst/>
              <a:gdLst/>
              <a:ahLst/>
              <a:cxnLst/>
              <a:rect l="l" t="t" r="r" b="b"/>
              <a:pathLst>
                <a:path w="785205" h="497779" extrusionOk="0">
                  <a:moveTo>
                    <a:pt x="50454" y="0"/>
                  </a:moveTo>
                  <a:lnTo>
                    <a:pt x="734751" y="0"/>
                  </a:lnTo>
                  <a:cubicBezTo>
                    <a:pt x="748132" y="0"/>
                    <a:pt x="760965" y="5316"/>
                    <a:pt x="770427" y="14778"/>
                  </a:cubicBezTo>
                  <a:cubicBezTo>
                    <a:pt x="779889" y="24240"/>
                    <a:pt x="785205" y="37073"/>
                    <a:pt x="785205" y="50454"/>
                  </a:cubicBezTo>
                  <a:lnTo>
                    <a:pt x="785205" y="447326"/>
                  </a:lnTo>
                  <a:cubicBezTo>
                    <a:pt x="785205" y="460707"/>
                    <a:pt x="779889" y="473540"/>
                    <a:pt x="770427" y="483002"/>
                  </a:cubicBezTo>
                  <a:cubicBezTo>
                    <a:pt x="760965" y="492464"/>
                    <a:pt x="748132" y="497779"/>
                    <a:pt x="734751" y="497779"/>
                  </a:cubicBezTo>
                  <a:lnTo>
                    <a:pt x="50454" y="497779"/>
                  </a:lnTo>
                  <a:cubicBezTo>
                    <a:pt x="37073" y="497779"/>
                    <a:pt x="24240" y="492464"/>
                    <a:pt x="14778" y="483002"/>
                  </a:cubicBezTo>
                  <a:cubicBezTo>
                    <a:pt x="5316" y="473540"/>
                    <a:pt x="0" y="460707"/>
                    <a:pt x="0" y="447326"/>
                  </a:cubicBezTo>
                  <a:lnTo>
                    <a:pt x="0" y="50454"/>
                  </a:lnTo>
                  <a:cubicBezTo>
                    <a:pt x="0" y="37073"/>
                    <a:pt x="5316" y="24240"/>
                    <a:pt x="14778" y="14778"/>
                  </a:cubicBezTo>
                  <a:cubicBezTo>
                    <a:pt x="24240" y="5316"/>
                    <a:pt x="37073" y="0"/>
                    <a:pt x="50454" y="0"/>
                  </a:cubicBezTo>
                  <a:close/>
                </a:path>
              </a:pathLst>
            </a:custGeom>
            <a:blipFill rotWithShape="1">
              <a:blip r:embed="rId6">
                <a:alphaModFix/>
              </a:blip>
              <a:stretch>
                <a:fillRect t="-9151" b="-915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0" y="4477537"/>
              <a:ext cx="6137817" cy="3909183"/>
            </a:xfrm>
            <a:custGeom>
              <a:avLst/>
              <a:gdLst/>
              <a:ahLst/>
              <a:cxnLst/>
              <a:rect l="l" t="t" r="r" b="b"/>
              <a:pathLst>
                <a:path w="785205" h="500098" extrusionOk="0">
                  <a:moveTo>
                    <a:pt x="50454" y="0"/>
                  </a:moveTo>
                  <a:lnTo>
                    <a:pt x="734751" y="0"/>
                  </a:lnTo>
                  <a:cubicBezTo>
                    <a:pt x="748132" y="0"/>
                    <a:pt x="760965" y="5316"/>
                    <a:pt x="770427" y="14778"/>
                  </a:cubicBezTo>
                  <a:cubicBezTo>
                    <a:pt x="779889" y="24240"/>
                    <a:pt x="785205" y="37073"/>
                    <a:pt x="785205" y="50454"/>
                  </a:cubicBezTo>
                  <a:lnTo>
                    <a:pt x="785205" y="449644"/>
                  </a:lnTo>
                  <a:cubicBezTo>
                    <a:pt x="785205" y="463025"/>
                    <a:pt x="779889" y="475858"/>
                    <a:pt x="770427" y="485320"/>
                  </a:cubicBezTo>
                  <a:cubicBezTo>
                    <a:pt x="760965" y="494782"/>
                    <a:pt x="748132" y="500098"/>
                    <a:pt x="734751" y="500098"/>
                  </a:cubicBezTo>
                  <a:lnTo>
                    <a:pt x="50454" y="500098"/>
                  </a:lnTo>
                  <a:cubicBezTo>
                    <a:pt x="37073" y="500098"/>
                    <a:pt x="24240" y="494782"/>
                    <a:pt x="14778" y="485320"/>
                  </a:cubicBezTo>
                  <a:cubicBezTo>
                    <a:pt x="5316" y="475858"/>
                    <a:pt x="0" y="463025"/>
                    <a:pt x="0" y="449644"/>
                  </a:cubicBezTo>
                  <a:lnTo>
                    <a:pt x="0" y="50454"/>
                  </a:lnTo>
                  <a:cubicBezTo>
                    <a:pt x="0" y="37073"/>
                    <a:pt x="5316" y="24240"/>
                    <a:pt x="14778" y="14778"/>
                  </a:cubicBezTo>
                  <a:cubicBezTo>
                    <a:pt x="24240" y="5316"/>
                    <a:pt x="37073" y="0"/>
                    <a:pt x="50454" y="0"/>
                  </a:cubicBezTo>
                  <a:close/>
                </a:path>
              </a:pathLst>
            </a:custGeom>
            <a:blipFill rotWithShape="1">
              <a:blip r:embed="rId7">
                <a:alphaModFix/>
              </a:blip>
              <a:stretch>
                <a:fillRect t="-28502" b="-28502"/>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4"/>
          <p:cNvSpPr txBox="1"/>
          <p:nvPr/>
        </p:nvSpPr>
        <p:spPr>
          <a:xfrm>
            <a:off x="6971342" y="3699873"/>
            <a:ext cx="10444216" cy="2632472"/>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500" b="0" i="0" u="none" strike="noStrike" cap="none">
                <a:solidFill>
                  <a:srgbClr val="311581"/>
                </a:solidFill>
                <a:latin typeface="Public Sans"/>
                <a:ea typeface="Public Sans"/>
                <a:cs typeface="Public Sans"/>
                <a:sym typeface="Public Sans"/>
              </a:rPr>
              <a:t>Se propone el desarrollo de un Asistente Virtual para Twitch (APT) que integre voz, inteligencia artificial y control desde una aplicación de escritorio. Este asistente permitirá capturar mensajes del chat, generar respuestas, convertirlas en voz y reproducirlas mediante un avatar virtual, ofreciendo al streamer una experiencia de interacción mucho más fluida e inmersiva.</a:t>
            </a:r>
            <a:endParaRPr/>
          </a:p>
        </p:txBody>
      </p:sp>
      <p:sp>
        <p:nvSpPr>
          <p:cNvPr id="131" name="Google Shape;131;p4"/>
          <p:cNvSpPr txBox="1"/>
          <p:nvPr/>
        </p:nvSpPr>
        <p:spPr>
          <a:xfrm>
            <a:off x="6971341" y="2332117"/>
            <a:ext cx="11466287" cy="1263872"/>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399" b="1" i="0" u="none" strike="noStrike" cap="none" dirty="0">
                <a:solidFill>
                  <a:srgbClr val="311581"/>
                </a:solidFill>
                <a:latin typeface="Public Sans"/>
                <a:ea typeface="Public Sans"/>
                <a:cs typeface="Public Sans"/>
                <a:sym typeface="Public Sans"/>
              </a:rPr>
              <a:t> </a:t>
            </a:r>
            <a:r>
              <a:rPr lang="en-US" sz="7399" b="1" i="0" u="none" strike="noStrike" cap="none" dirty="0" err="1">
                <a:solidFill>
                  <a:srgbClr val="311581"/>
                </a:solidFill>
                <a:latin typeface="Public Sans"/>
                <a:ea typeface="Public Sans"/>
                <a:cs typeface="Public Sans"/>
                <a:sym typeface="Public Sans"/>
              </a:rPr>
              <a:t>Propuesta</a:t>
            </a:r>
            <a:r>
              <a:rPr lang="en-US" sz="7399" b="1" i="0" u="none" strike="noStrike" cap="none" dirty="0">
                <a:solidFill>
                  <a:srgbClr val="311581"/>
                </a:solidFill>
                <a:latin typeface="Public Sans"/>
                <a:ea typeface="Public Sans"/>
                <a:cs typeface="Public Sans"/>
                <a:sym typeface="Public Sans"/>
              </a:rPr>
              <a:t> de </a:t>
            </a:r>
            <a:r>
              <a:rPr lang="en-US" sz="7399" b="1" i="0" u="none" strike="noStrike" cap="none" dirty="0" err="1">
                <a:solidFill>
                  <a:srgbClr val="311581"/>
                </a:solidFill>
                <a:latin typeface="Public Sans"/>
                <a:ea typeface="Public Sans"/>
                <a:cs typeface="Public Sans"/>
                <a:sym typeface="Public Sans"/>
              </a:rPr>
              <a:t>Solución</a:t>
            </a:r>
            <a:endParaRPr dirty="0"/>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20" b="-9219"/>
            </a:stretch>
          </a:blipFill>
          <a:ln>
            <a:noFill/>
          </a:ln>
        </p:spPr>
      </p:sp>
      <p:sp>
        <p:nvSpPr>
          <p:cNvPr id="137" name="Google Shape;137;p5"/>
          <p:cNvSpPr/>
          <p:nvPr/>
        </p:nvSpPr>
        <p:spPr>
          <a:xfrm rot="2700000">
            <a:off x="-1003068" y="5792767"/>
            <a:ext cx="9571075" cy="8163329"/>
          </a:xfrm>
          <a:custGeom>
            <a:avLst/>
            <a:gdLst/>
            <a:ahLst/>
            <a:cxnLst/>
            <a:rect l="l" t="t" r="r" b="b"/>
            <a:pathLst>
              <a:path w="9571075" h="8163329" extrusionOk="0">
                <a:moveTo>
                  <a:pt x="0" y="0"/>
                </a:moveTo>
                <a:lnTo>
                  <a:pt x="9571075" y="0"/>
                </a:lnTo>
                <a:lnTo>
                  <a:pt x="9571075" y="8163329"/>
                </a:lnTo>
                <a:lnTo>
                  <a:pt x="0" y="8163329"/>
                </a:lnTo>
                <a:lnTo>
                  <a:pt x="0" y="0"/>
                </a:lnTo>
                <a:close/>
              </a:path>
            </a:pathLst>
          </a:custGeom>
          <a:blipFill rotWithShape="1">
            <a:blip r:embed="rId4">
              <a:alphaModFix amt="19999"/>
            </a:blip>
            <a:stretch>
              <a:fillRect/>
            </a:stretch>
          </a:blipFill>
          <a:ln>
            <a:noFill/>
          </a:ln>
        </p:spPr>
      </p:sp>
      <p:sp>
        <p:nvSpPr>
          <p:cNvPr id="138" name="Google Shape;138;p5"/>
          <p:cNvSpPr/>
          <p:nvPr/>
        </p:nvSpPr>
        <p:spPr>
          <a:xfrm>
            <a:off x="9437446" y="1028700"/>
            <a:ext cx="9711503" cy="9258300"/>
          </a:xfrm>
          <a:custGeom>
            <a:avLst/>
            <a:gdLst/>
            <a:ahLst/>
            <a:cxnLst/>
            <a:rect l="l" t="t" r="r" b="b"/>
            <a:pathLst>
              <a:path w="9711503" h="9258300" extrusionOk="0">
                <a:moveTo>
                  <a:pt x="0" y="0"/>
                </a:moveTo>
                <a:lnTo>
                  <a:pt x="9711503" y="0"/>
                </a:lnTo>
                <a:lnTo>
                  <a:pt x="9711503" y="9258300"/>
                </a:lnTo>
                <a:lnTo>
                  <a:pt x="0" y="9258300"/>
                </a:lnTo>
                <a:lnTo>
                  <a:pt x="0" y="0"/>
                </a:lnTo>
                <a:close/>
              </a:path>
            </a:pathLst>
          </a:custGeom>
          <a:blipFill rotWithShape="1">
            <a:blip r:embed="rId5">
              <a:alphaModFix/>
            </a:blip>
            <a:stretch>
              <a:fillRect/>
            </a:stretch>
          </a:blipFill>
          <a:ln>
            <a:noFill/>
          </a:ln>
        </p:spPr>
      </p:sp>
      <p:sp>
        <p:nvSpPr>
          <p:cNvPr id="139" name="Google Shape;139;p5"/>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cxnSp>
        <p:nvCxnSpPr>
          <p:cNvPr id="140" name="Google Shape;140;p5"/>
          <p:cNvCxnSpPr/>
          <p:nvPr/>
        </p:nvCxnSpPr>
        <p:spPr>
          <a:xfrm>
            <a:off x="1028700" y="1556284"/>
            <a:ext cx="6225810" cy="0"/>
          </a:xfrm>
          <a:prstGeom prst="straightConnector1">
            <a:avLst/>
          </a:prstGeom>
          <a:noFill/>
          <a:ln w="38100" cap="flat" cmpd="sng">
            <a:solidFill>
              <a:srgbClr val="FFFFFF"/>
            </a:solidFill>
            <a:prstDash val="solid"/>
            <a:round/>
            <a:headEnd type="oval" w="lg" len="lg"/>
            <a:tailEnd type="oval" w="lg" len="lg"/>
          </a:ln>
        </p:spPr>
      </p:cxnSp>
      <p:sp>
        <p:nvSpPr>
          <p:cNvPr id="141" name="Google Shape;141;p5"/>
          <p:cNvSpPr txBox="1"/>
          <p:nvPr/>
        </p:nvSpPr>
        <p:spPr>
          <a:xfrm>
            <a:off x="1028700" y="914334"/>
            <a:ext cx="4955072" cy="565750"/>
          </a:xfrm>
          <a:prstGeom prst="rect">
            <a:avLst/>
          </a:prstGeom>
          <a:noFill/>
          <a:ln>
            <a:noFill/>
          </a:ln>
        </p:spPr>
        <p:txBody>
          <a:bodyPr spcFirstLastPara="1" wrap="square" lIns="0" tIns="0" rIns="0" bIns="0" anchor="t" anchorCtr="0">
            <a:spAutoFit/>
          </a:bodyPr>
          <a:lstStyle/>
          <a:p>
            <a:pPr marL="0" marR="0" lvl="0" indent="0" algn="l" rtl="0">
              <a:lnSpc>
                <a:spcPct val="153997"/>
              </a:lnSpc>
              <a:spcBef>
                <a:spcPts val="0"/>
              </a:spcBef>
              <a:spcAft>
                <a:spcPts val="0"/>
              </a:spcAft>
              <a:buNone/>
            </a:pPr>
            <a:r>
              <a:rPr lang="en-US" sz="3002" b="0" i="0" u="none" strike="noStrike" cap="none">
                <a:solidFill>
                  <a:srgbClr val="FFFFFF"/>
                </a:solidFill>
                <a:latin typeface="Public Sans"/>
                <a:ea typeface="Public Sans"/>
                <a:cs typeface="Public Sans"/>
                <a:sym typeface="Public Sans"/>
              </a:rPr>
              <a:t>Objetivos del Proyecto</a:t>
            </a:r>
            <a:endParaRPr/>
          </a:p>
        </p:txBody>
      </p:sp>
      <p:sp>
        <p:nvSpPr>
          <p:cNvPr id="142" name="Google Shape;142;p5"/>
          <p:cNvSpPr txBox="1"/>
          <p:nvPr/>
        </p:nvSpPr>
        <p:spPr>
          <a:xfrm>
            <a:off x="1028700" y="4891816"/>
            <a:ext cx="7313128" cy="493983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FFFFFF"/>
                </a:solidFill>
                <a:latin typeface="Public Sans"/>
                <a:ea typeface="Public Sans"/>
                <a:cs typeface="Public Sans"/>
                <a:sym typeface="Public Sans"/>
              </a:rPr>
              <a:t>Objetivos Específicos:</a:t>
            </a:r>
            <a:endParaRPr/>
          </a:p>
          <a:p>
            <a:pPr marL="0" marR="0" lvl="0" indent="0" algn="l" rtl="0">
              <a:lnSpc>
                <a:spcPct val="140000"/>
              </a:lnSpc>
              <a:spcBef>
                <a:spcPts val="0"/>
              </a:spcBef>
              <a:spcAft>
                <a:spcPts val="0"/>
              </a:spcAft>
              <a:buNone/>
            </a:pPr>
            <a:endParaRPr sz="2000" b="1" i="0" u="none" strike="noStrike" cap="none">
              <a:solidFill>
                <a:srgbClr val="FFFFFF"/>
              </a:solidFill>
              <a:latin typeface="Public Sans"/>
              <a:ea typeface="Public Sans"/>
              <a:cs typeface="Public Sans"/>
              <a:sym typeface="Public Sans"/>
            </a:endParaRPr>
          </a:p>
          <a:p>
            <a:pPr marL="431805" marR="0" lvl="1" indent="-215902"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Crear un producto mínimo viable (PMV).</a:t>
            </a:r>
            <a:endParaRPr/>
          </a:p>
          <a:p>
            <a:pPr marL="0" marR="0" lvl="0" indent="0" algn="l" rtl="0">
              <a:lnSpc>
                <a:spcPct val="140000"/>
              </a:lnSpc>
              <a:spcBef>
                <a:spcPts val="0"/>
              </a:spcBef>
              <a:spcAft>
                <a:spcPts val="0"/>
              </a:spcAft>
              <a:buNone/>
            </a:pPr>
            <a:endParaRPr sz="2000" b="0" i="0" u="none" strike="noStrike" cap="none">
              <a:solidFill>
                <a:srgbClr val="FFFFFF"/>
              </a:solidFill>
              <a:latin typeface="Public Sans"/>
              <a:ea typeface="Public Sans"/>
              <a:cs typeface="Public Sans"/>
              <a:sym typeface="Public Sans"/>
            </a:endParaRPr>
          </a:p>
          <a:p>
            <a:pPr marL="431805" marR="0" lvl="1" indent="-215902"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Integrar las APIs de OpenAI y ElevenLabs.</a:t>
            </a:r>
            <a:endParaRPr/>
          </a:p>
          <a:p>
            <a:pPr marL="0" marR="0" lvl="0" indent="0" algn="l" rtl="0">
              <a:lnSpc>
                <a:spcPct val="140000"/>
              </a:lnSpc>
              <a:spcBef>
                <a:spcPts val="0"/>
              </a:spcBef>
              <a:spcAft>
                <a:spcPts val="0"/>
              </a:spcAft>
              <a:buNone/>
            </a:pPr>
            <a:endParaRPr sz="2000" b="0" i="0" u="none" strike="noStrike" cap="none">
              <a:solidFill>
                <a:srgbClr val="FFFFFF"/>
              </a:solidFill>
              <a:latin typeface="Public Sans"/>
              <a:ea typeface="Public Sans"/>
              <a:cs typeface="Public Sans"/>
              <a:sym typeface="Public Sans"/>
            </a:endParaRPr>
          </a:p>
          <a:p>
            <a:pPr marL="431805" marR="0" lvl="1" indent="-215902"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Implementar salida de audio virtual.</a:t>
            </a:r>
            <a:endParaRPr/>
          </a:p>
          <a:p>
            <a:pPr marL="0" marR="0" lvl="0" indent="0" algn="l" rtl="0">
              <a:lnSpc>
                <a:spcPct val="140000"/>
              </a:lnSpc>
              <a:spcBef>
                <a:spcPts val="0"/>
              </a:spcBef>
              <a:spcAft>
                <a:spcPts val="0"/>
              </a:spcAft>
              <a:buNone/>
            </a:pPr>
            <a:endParaRPr sz="2000" b="0" i="0" u="none" strike="noStrike" cap="none">
              <a:solidFill>
                <a:srgbClr val="FFFFFF"/>
              </a:solidFill>
              <a:latin typeface="Public Sans"/>
              <a:ea typeface="Public Sans"/>
              <a:cs typeface="Public Sans"/>
              <a:sym typeface="Public Sans"/>
            </a:endParaRPr>
          </a:p>
          <a:p>
            <a:pPr marL="431805" marR="0" lvl="1" indent="-215902"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Diseñar una aplicación de escritorio para la configuración del asistente.</a:t>
            </a:r>
            <a:endParaRPr/>
          </a:p>
          <a:p>
            <a:pPr marL="0" marR="0" lvl="0" indent="0" algn="l" rtl="0">
              <a:lnSpc>
                <a:spcPct val="140000"/>
              </a:lnSpc>
              <a:spcBef>
                <a:spcPts val="0"/>
              </a:spcBef>
              <a:spcAft>
                <a:spcPts val="0"/>
              </a:spcAft>
              <a:buNone/>
            </a:pPr>
            <a:endParaRPr sz="2000" b="0" i="0" u="none" strike="noStrike" cap="none">
              <a:solidFill>
                <a:srgbClr val="FFFFFF"/>
              </a:solidFill>
              <a:latin typeface="Public Sans"/>
              <a:ea typeface="Public Sans"/>
              <a:cs typeface="Public Sans"/>
              <a:sym typeface="Public Sans"/>
            </a:endParaRPr>
          </a:p>
          <a:p>
            <a:pPr marL="431805" marR="0" lvl="1" indent="-215902" algn="l" rtl="0">
              <a:lnSpc>
                <a:spcPct val="140000"/>
              </a:lnSpc>
              <a:spcBef>
                <a:spcPts val="0"/>
              </a:spcBef>
              <a:spcAft>
                <a:spcPts val="0"/>
              </a:spcAft>
              <a:buClr>
                <a:srgbClr val="FFFFFF"/>
              </a:buClr>
              <a:buSzPts val="2000"/>
              <a:buFont typeface="Arial"/>
              <a:buChar char="•"/>
            </a:pPr>
            <a:r>
              <a:rPr lang="en-US" sz="2000" b="0" i="0" u="none" strike="noStrike" cap="none">
                <a:solidFill>
                  <a:srgbClr val="FFFFFF"/>
                </a:solidFill>
                <a:latin typeface="Public Sans"/>
                <a:ea typeface="Public Sans"/>
                <a:cs typeface="Public Sans"/>
                <a:sym typeface="Public Sans"/>
              </a:rPr>
              <a:t>Incorporar una base de datos para almacenar interacciones.</a:t>
            </a:r>
            <a:endParaRPr/>
          </a:p>
          <a:p>
            <a:pPr marL="0" marR="0" lvl="0" indent="0" algn="l" rtl="0">
              <a:lnSpc>
                <a:spcPct val="140000"/>
              </a:lnSpc>
              <a:spcBef>
                <a:spcPts val="0"/>
              </a:spcBef>
              <a:spcAft>
                <a:spcPts val="0"/>
              </a:spcAft>
              <a:buNone/>
            </a:pPr>
            <a:endParaRPr sz="2000" b="0" i="0" u="none" strike="noStrike" cap="none">
              <a:solidFill>
                <a:srgbClr val="FFFFFF"/>
              </a:solidFill>
              <a:latin typeface="Public Sans"/>
              <a:ea typeface="Public Sans"/>
              <a:cs typeface="Public Sans"/>
              <a:sym typeface="Public Sans"/>
            </a:endParaRPr>
          </a:p>
        </p:txBody>
      </p:sp>
      <p:sp>
        <p:nvSpPr>
          <p:cNvPr id="143" name="Google Shape;143;p5"/>
          <p:cNvSpPr txBox="1"/>
          <p:nvPr/>
        </p:nvSpPr>
        <p:spPr>
          <a:xfrm>
            <a:off x="1028700" y="2739635"/>
            <a:ext cx="8115300" cy="16723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i="0" u="none" strike="noStrike" cap="none">
                <a:solidFill>
                  <a:srgbClr val="FFFFFF"/>
                </a:solidFill>
                <a:latin typeface="Public Sans"/>
                <a:ea typeface="Public Sans"/>
                <a:cs typeface="Public Sans"/>
                <a:sym typeface="Public Sans"/>
              </a:rPr>
              <a:t>Objetivo General:</a:t>
            </a:r>
            <a:endParaRPr/>
          </a:p>
          <a:p>
            <a:pPr marL="0" marR="0" lvl="0" indent="0" algn="just" rtl="0">
              <a:lnSpc>
                <a:spcPct val="140000"/>
              </a:lnSpc>
              <a:spcBef>
                <a:spcPts val="0"/>
              </a:spcBef>
              <a:spcAft>
                <a:spcPts val="0"/>
              </a:spcAft>
              <a:buNone/>
            </a:pPr>
            <a:r>
              <a:rPr lang="en-US" sz="2400" b="0" i="0" u="none" strike="noStrike" cap="none">
                <a:solidFill>
                  <a:srgbClr val="FFFFFF"/>
                </a:solidFill>
                <a:latin typeface="Public Sans Thin"/>
                <a:ea typeface="Public Sans Thin"/>
                <a:cs typeface="Public Sans Thin"/>
                <a:sym typeface="Public Sans Thin"/>
              </a:rPr>
              <a:t>Desarrollar un asistente virtual que mejore la interacción entre streamer y espectadores mediante voz e inteligencia artificial.</a:t>
            </a:r>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grpSp>
        <p:nvGrpSpPr>
          <p:cNvPr id="148" name="Google Shape;148;p6"/>
          <p:cNvGrpSpPr/>
          <p:nvPr/>
        </p:nvGrpSpPr>
        <p:grpSpPr>
          <a:xfrm>
            <a:off x="102" y="0"/>
            <a:ext cx="18394680" cy="5749840"/>
            <a:chOff x="0" y="0"/>
            <a:chExt cx="24526240" cy="7666453"/>
          </a:xfrm>
        </p:grpSpPr>
        <p:sp>
          <p:nvSpPr>
            <p:cNvPr id="149" name="Google Shape;149;p6"/>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2" b="-105230"/>
              </a:stretch>
            </a:blipFill>
            <a:ln>
              <a:noFill/>
            </a:ln>
          </p:spPr>
        </p:sp>
        <p:sp>
          <p:nvSpPr>
            <p:cNvPr id="150" name="Google Shape;150;p6"/>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8" b="-8788"/>
              </a:stretch>
            </a:blipFill>
            <a:ln>
              <a:noFill/>
            </a:ln>
          </p:spPr>
        </p:sp>
      </p:grpSp>
      <p:cxnSp>
        <p:nvCxnSpPr>
          <p:cNvPr id="151" name="Google Shape;151;p6"/>
          <p:cNvCxnSpPr/>
          <p:nvPr/>
        </p:nvCxnSpPr>
        <p:spPr>
          <a:xfrm>
            <a:off x="1577097" y="5749840"/>
            <a:ext cx="15200043" cy="0"/>
          </a:xfrm>
          <a:prstGeom prst="straightConnector1">
            <a:avLst/>
          </a:prstGeom>
          <a:noFill/>
          <a:ln w="38100" cap="flat" cmpd="sng">
            <a:solidFill>
              <a:srgbClr val="311581"/>
            </a:solidFill>
            <a:prstDash val="solid"/>
            <a:round/>
            <a:headEnd type="none" w="sm" len="sm"/>
            <a:tailEnd type="none" w="sm" len="sm"/>
          </a:ln>
        </p:spPr>
      </p:cxnSp>
      <p:grpSp>
        <p:nvGrpSpPr>
          <p:cNvPr id="152" name="Google Shape;152;p6"/>
          <p:cNvGrpSpPr/>
          <p:nvPr/>
        </p:nvGrpSpPr>
        <p:grpSpPr>
          <a:xfrm>
            <a:off x="1374256" y="5509340"/>
            <a:ext cx="306912" cy="306912"/>
            <a:chOff x="0" y="0"/>
            <a:chExt cx="812800" cy="812800"/>
          </a:xfrm>
        </p:grpSpPr>
        <p:sp>
          <p:nvSpPr>
            <p:cNvPr id="153" name="Google Shape;153;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5" name="Google Shape;155;p6"/>
          <p:cNvGrpSpPr/>
          <p:nvPr/>
        </p:nvGrpSpPr>
        <p:grpSpPr>
          <a:xfrm>
            <a:off x="4528942" y="5509340"/>
            <a:ext cx="306912" cy="306912"/>
            <a:chOff x="0" y="0"/>
            <a:chExt cx="812800" cy="812800"/>
          </a:xfrm>
        </p:grpSpPr>
        <p:sp>
          <p:nvSpPr>
            <p:cNvPr id="156" name="Google Shape;156;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6"/>
          <p:cNvGrpSpPr/>
          <p:nvPr/>
        </p:nvGrpSpPr>
        <p:grpSpPr>
          <a:xfrm>
            <a:off x="8430619" y="5509340"/>
            <a:ext cx="306912" cy="306912"/>
            <a:chOff x="0" y="0"/>
            <a:chExt cx="812800" cy="812800"/>
          </a:xfrm>
        </p:grpSpPr>
        <p:sp>
          <p:nvSpPr>
            <p:cNvPr id="159" name="Google Shape;159;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6"/>
          <p:cNvGrpSpPr/>
          <p:nvPr/>
        </p:nvGrpSpPr>
        <p:grpSpPr>
          <a:xfrm>
            <a:off x="13431136" y="5509340"/>
            <a:ext cx="306912" cy="306912"/>
            <a:chOff x="0" y="0"/>
            <a:chExt cx="812800" cy="812800"/>
          </a:xfrm>
        </p:grpSpPr>
        <p:sp>
          <p:nvSpPr>
            <p:cNvPr id="162" name="Google Shape;162;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4" name="Google Shape;164;p6"/>
          <p:cNvSpPr/>
          <p:nvPr/>
        </p:nvSpPr>
        <p:spPr>
          <a:xfrm>
            <a:off x="14494558" y="2762801"/>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165" name="Google Shape;165;p6"/>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grpSp>
        <p:nvGrpSpPr>
          <p:cNvPr id="166" name="Google Shape;166;p6"/>
          <p:cNvGrpSpPr/>
          <p:nvPr/>
        </p:nvGrpSpPr>
        <p:grpSpPr>
          <a:xfrm>
            <a:off x="16539329" y="5552862"/>
            <a:ext cx="306912" cy="306912"/>
            <a:chOff x="0" y="0"/>
            <a:chExt cx="812800" cy="812800"/>
          </a:xfrm>
        </p:grpSpPr>
        <p:sp>
          <p:nvSpPr>
            <p:cNvPr id="167" name="Google Shape;167;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9" name="Google Shape;169;p6"/>
          <p:cNvSpPr/>
          <p:nvPr/>
        </p:nvSpPr>
        <p:spPr>
          <a:xfrm>
            <a:off x="1211886" y="7788614"/>
            <a:ext cx="631653" cy="631653"/>
          </a:xfrm>
          <a:custGeom>
            <a:avLst/>
            <a:gdLst/>
            <a:ahLst/>
            <a:cxnLst/>
            <a:rect l="l" t="t" r="r" b="b"/>
            <a:pathLst>
              <a:path w="631653" h="631653" extrusionOk="0">
                <a:moveTo>
                  <a:pt x="0" y="0"/>
                </a:moveTo>
                <a:lnTo>
                  <a:pt x="631652" y="0"/>
                </a:lnTo>
                <a:lnTo>
                  <a:pt x="631652" y="631653"/>
                </a:lnTo>
                <a:lnTo>
                  <a:pt x="0" y="631653"/>
                </a:lnTo>
                <a:lnTo>
                  <a:pt x="0" y="0"/>
                </a:lnTo>
                <a:close/>
              </a:path>
            </a:pathLst>
          </a:custGeom>
          <a:blipFill rotWithShape="1">
            <a:blip r:embed="rId7">
              <a:alphaModFix/>
            </a:blip>
            <a:stretch>
              <a:fillRect/>
            </a:stretch>
          </a:blipFill>
          <a:ln>
            <a:noFill/>
          </a:ln>
        </p:spPr>
      </p:sp>
      <p:sp>
        <p:nvSpPr>
          <p:cNvPr id="170" name="Google Shape;170;p6"/>
          <p:cNvSpPr/>
          <p:nvPr/>
        </p:nvSpPr>
        <p:spPr>
          <a:xfrm>
            <a:off x="981171" y="7557900"/>
            <a:ext cx="1093081" cy="1093081"/>
          </a:xfrm>
          <a:custGeom>
            <a:avLst/>
            <a:gdLst/>
            <a:ahLst/>
            <a:cxnLst/>
            <a:rect l="l" t="t" r="r" b="b"/>
            <a:pathLst>
              <a:path w="1093081" h="1093081" extrusionOk="0">
                <a:moveTo>
                  <a:pt x="0" y="0"/>
                </a:moveTo>
                <a:lnTo>
                  <a:pt x="1093082" y="0"/>
                </a:lnTo>
                <a:lnTo>
                  <a:pt x="1093082" y="1093081"/>
                </a:lnTo>
                <a:lnTo>
                  <a:pt x="0" y="1093081"/>
                </a:lnTo>
                <a:lnTo>
                  <a:pt x="0" y="0"/>
                </a:lnTo>
                <a:close/>
              </a:path>
            </a:pathLst>
          </a:custGeom>
          <a:blipFill rotWithShape="1">
            <a:blip r:embed="rId8">
              <a:alphaModFix/>
            </a:blip>
            <a:stretch>
              <a:fillRect/>
            </a:stretch>
          </a:blipFill>
          <a:ln>
            <a:noFill/>
          </a:ln>
        </p:spPr>
      </p:sp>
      <p:sp>
        <p:nvSpPr>
          <p:cNvPr id="171" name="Google Shape;171;p6"/>
          <p:cNvSpPr/>
          <p:nvPr/>
        </p:nvSpPr>
        <p:spPr>
          <a:xfrm>
            <a:off x="4832942" y="7641157"/>
            <a:ext cx="1093081" cy="1093081"/>
          </a:xfrm>
          <a:custGeom>
            <a:avLst/>
            <a:gdLst/>
            <a:ahLst/>
            <a:cxnLst/>
            <a:rect l="l" t="t" r="r" b="b"/>
            <a:pathLst>
              <a:path w="1093081" h="1093081" extrusionOk="0">
                <a:moveTo>
                  <a:pt x="0" y="0"/>
                </a:moveTo>
                <a:lnTo>
                  <a:pt x="1093081" y="0"/>
                </a:lnTo>
                <a:lnTo>
                  <a:pt x="1093081" y="1093081"/>
                </a:lnTo>
                <a:lnTo>
                  <a:pt x="0" y="1093081"/>
                </a:lnTo>
                <a:lnTo>
                  <a:pt x="0" y="0"/>
                </a:lnTo>
                <a:close/>
              </a:path>
            </a:pathLst>
          </a:custGeom>
          <a:blipFill rotWithShape="1">
            <a:blip r:embed="rId9">
              <a:alphaModFix/>
            </a:blip>
            <a:stretch>
              <a:fillRect/>
            </a:stretch>
          </a:blipFill>
          <a:ln>
            <a:noFill/>
          </a:ln>
        </p:spPr>
      </p:sp>
      <p:sp>
        <p:nvSpPr>
          <p:cNvPr id="172" name="Google Shape;172;p6"/>
          <p:cNvSpPr/>
          <p:nvPr/>
        </p:nvSpPr>
        <p:spPr>
          <a:xfrm>
            <a:off x="8432664" y="7805309"/>
            <a:ext cx="764778" cy="764778"/>
          </a:xfrm>
          <a:custGeom>
            <a:avLst/>
            <a:gdLst/>
            <a:ahLst/>
            <a:cxnLst/>
            <a:rect l="l" t="t" r="r" b="b"/>
            <a:pathLst>
              <a:path w="764778" h="764778" extrusionOk="0">
                <a:moveTo>
                  <a:pt x="0" y="0"/>
                </a:moveTo>
                <a:lnTo>
                  <a:pt x="764778" y="0"/>
                </a:lnTo>
                <a:lnTo>
                  <a:pt x="764778" y="764778"/>
                </a:lnTo>
                <a:lnTo>
                  <a:pt x="0" y="764778"/>
                </a:lnTo>
                <a:lnTo>
                  <a:pt x="0" y="0"/>
                </a:lnTo>
                <a:close/>
              </a:path>
            </a:pathLst>
          </a:custGeom>
          <a:blipFill rotWithShape="1">
            <a:blip r:embed="rId10">
              <a:alphaModFix/>
            </a:blip>
            <a:stretch>
              <a:fillRect/>
            </a:stretch>
          </a:blipFill>
          <a:ln>
            <a:noFill/>
          </a:ln>
        </p:spPr>
      </p:sp>
      <p:sp>
        <p:nvSpPr>
          <p:cNvPr id="173" name="Google Shape;173;p6"/>
          <p:cNvSpPr/>
          <p:nvPr/>
        </p:nvSpPr>
        <p:spPr>
          <a:xfrm>
            <a:off x="10211765" y="7805309"/>
            <a:ext cx="779110" cy="779110"/>
          </a:xfrm>
          <a:custGeom>
            <a:avLst/>
            <a:gdLst/>
            <a:ahLst/>
            <a:cxnLst/>
            <a:rect l="l" t="t" r="r" b="b"/>
            <a:pathLst>
              <a:path w="779110" h="779110" extrusionOk="0">
                <a:moveTo>
                  <a:pt x="0" y="0"/>
                </a:moveTo>
                <a:lnTo>
                  <a:pt x="779110" y="0"/>
                </a:lnTo>
                <a:lnTo>
                  <a:pt x="779110" y="779110"/>
                </a:lnTo>
                <a:lnTo>
                  <a:pt x="0" y="779110"/>
                </a:lnTo>
                <a:lnTo>
                  <a:pt x="0" y="0"/>
                </a:lnTo>
                <a:close/>
              </a:path>
            </a:pathLst>
          </a:custGeom>
          <a:blipFill rotWithShape="1">
            <a:blip r:embed="rId11">
              <a:alphaModFix/>
            </a:blip>
            <a:stretch>
              <a:fillRect/>
            </a:stretch>
          </a:blipFill>
          <a:ln>
            <a:noFill/>
          </a:ln>
        </p:spPr>
      </p:sp>
      <p:sp>
        <p:nvSpPr>
          <p:cNvPr id="174" name="Google Shape;174;p6"/>
          <p:cNvSpPr/>
          <p:nvPr/>
        </p:nvSpPr>
        <p:spPr>
          <a:xfrm>
            <a:off x="9455231" y="8038132"/>
            <a:ext cx="450527" cy="299132"/>
          </a:xfrm>
          <a:custGeom>
            <a:avLst/>
            <a:gdLst/>
            <a:ahLst/>
            <a:cxnLst/>
            <a:rect l="l" t="t" r="r" b="b"/>
            <a:pathLst>
              <a:path w="450527" h="299132" extrusionOk="0">
                <a:moveTo>
                  <a:pt x="0" y="0"/>
                </a:moveTo>
                <a:lnTo>
                  <a:pt x="450527" y="0"/>
                </a:lnTo>
                <a:lnTo>
                  <a:pt x="450527" y="299132"/>
                </a:lnTo>
                <a:lnTo>
                  <a:pt x="0" y="299132"/>
                </a:lnTo>
                <a:lnTo>
                  <a:pt x="0" y="0"/>
                </a:lnTo>
                <a:close/>
              </a:path>
            </a:pathLst>
          </a:custGeom>
          <a:blipFill rotWithShape="1">
            <a:blip r:embed="rId12">
              <a:alphaModFix/>
            </a:blip>
            <a:stretch>
              <a:fillRect t="-25303" b="-25301"/>
            </a:stretch>
          </a:blipFill>
          <a:ln>
            <a:noFill/>
          </a:ln>
        </p:spPr>
      </p:sp>
      <p:sp>
        <p:nvSpPr>
          <p:cNvPr id="175" name="Google Shape;175;p6"/>
          <p:cNvSpPr/>
          <p:nvPr/>
        </p:nvSpPr>
        <p:spPr>
          <a:xfrm>
            <a:off x="16419897" y="7805309"/>
            <a:ext cx="871306" cy="871306"/>
          </a:xfrm>
          <a:custGeom>
            <a:avLst/>
            <a:gdLst/>
            <a:ahLst/>
            <a:cxnLst/>
            <a:rect l="l" t="t" r="r" b="b"/>
            <a:pathLst>
              <a:path w="871306" h="871306" extrusionOk="0">
                <a:moveTo>
                  <a:pt x="0" y="0"/>
                </a:moveTo>
                <a:lnTo>
                  <a:pt x="871307" y="0"/>
                </a:lnTo>
                <a:lnTo>
                  <a:pt x="871307" y="871306"/>
                </a:lnTo>
                <a:lnTo>
                  <a:pt x="0" y="871306"/>
                </a:lnTo>
                <a:lnTo>
                  <a:pt x="0" y="0"/>
                </a:lnTo>
                <a:close/>
              </a:path>
            </a:pathLst>
          </a:custGeom>
          <a:blipFill rotWithShape="1">
            <a:blip r:embed="rId13">
              <a:alphaModFix/>
            </a:blip>
            <a:stretch>
              <a:fillRect/>
            </a:stretch>
          </a:blipFill>
          <a:ln>
            <a:noFill/>
          </a:ln>
        </p:spPr>
      </p:sp>
      <p:sp>
        <p:nvSpPr>
          <p:cNvPr id="176" name="Google Shape;176;p6"/>
          <p:cNvSpPr/>
          <p:nvPr/>
        </p:nvSpPr>
        <p:spPr>
          <a:xfrm>
            <a:off x="13344275" y="7937571"/>
            <a:ext cx="613752" cy="569000"/>
          </a:xfrm>
          <a:custGeom>
            <a:avLst/>
            <a:gdLst/>
            <a:ahLst/>
            <a:cxnLst/>
            <a:rect l="l" t="t" r="r" b="b"/>
            <a:pathLst>
              <a:path w="613752" h="569000" extrusionOk="0">
                <a:moveTo>
                  <a:pt x="0" y="0"/>
                </a:moveTo>
                <a:lnTo>
                  <a:pt x="613752" y="0"/>
                </a:lnTo>
                <a:lnTo>
                  <a:pt x="613752" y="569000"/>
                </a:lnTo>
                <a:lnTo>
                  <a:pt x="0" y="569000"/>
                </a:lnTo>
                <a:lnTo>
                  <a:pt x="0" y="0"/>
                </a:lnTo>
                <a:close/>
              </a:path>
            </a:pathLst>
          </a:custGeom>
          <a:blipFill rotWithShape="1">
            <a:blip r:embed="rId14">
              <a:alphaModFix/>
            </a:blip>
            <a:stretch>
              <a:fillRect/>
            </a:stretch>
          </a:blipFill>
          <a:ln>
            <a:noFill/>
          </a:ln>
        </p:spPr>
      </p:sp>
      <p:sp>
        <p:nvSpPr>
          <p:cNvPr id="177" name="Google Shape;177;p6"/>
          <p:cNvSpPr txBox="1"/>
          <p:nvPr/>
        </p:nvSpPr>
        <p:spPr>
          <a:xfrm>
            <a:off x="12218172" y="6109556"/>
            <a:ext cx="2732839"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Reproducción de audio en una salida virtual.</a:t>
            </a:r>
            <a:endParaRPr/>
          </a:p>
        </p:txBody>
      </p:sp>
      <p:sp>
        <p:nvSpPr>
          <p:cNvPr id="178" name="Google Shape;178;p6"/>
          <p:cNvSpPr txBox="1"/>
          <p:nvPr/>
        </p:nvSpPr>
        <p:spPr>
          <a:xfrm>
            <a:off x="8118102" y="6109556"/>
            <a:ext cx="3124785"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Conversión de texto a voz mediante ElevenLabs.</a:t>
            </a:r>
            <a:endParaRPr/>
          </a:p>
        </p:txBody>
      </p:sp>
      <p:sp>
        <p:nvSpPr>
          <p:cNvPr id="179" name="Google Shape;179;p6"/>
          <p:cNvSpPr txBox="1"/>
          <p:nvPr/>
        </p:nvSpPr>
        <p:spPr>
          <a:xfrm>
            <a:off x="4044966" y="6109556"/>
            <a:ext cx="2669032"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Procesamiento de respuestas con la API de OpenAI.</a:t>
            </a:r>
            <a:endParaRPr/>
          </a:p>
        </p:txBody>
      </p:sp>
      <p:sp>
        <p:nvSpPr>
          <p:cNvPr id="180" name="Google Shape;180;p6"/>
          <p:cNvSpPr txBox="1"/>
          <p:nvPr/>
        </p:nvSpPr>
        <p:spPr>
          <a:xfrm>
            <a:off x="193196" y="6109556"/>
            <a:ext cx="2669032"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Captura de mensajes desde Twitch.</a:t>
            </a:r>
            <a:endParaRPr/>
          </a:p>
        </p:txBody>
      </p:sp>
      <p:sp>
        <p:nvSpPr>
          <p:cNvPr id="181" name="Google Shape;181;p6"/>
          <p:cNvSpPr txBox="1"/>
          <p:nvPr/>
        </p:nvSpPr>
        <p:spPr>
          <a:xfrm>
            <a:off x="1069232" y="1119258"/>
            <a:ext cx="12948749"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399" b="1" i="0" u="none" strike="noStrike" cap="none">
                <a:solidFill>
                  <a:srgbClr val="FFFFFF"/>
                </a:solidFill>
                <a:latin typeface="Public Sans"/>
                <a:ea typeface="Public Sans"/>
                <a:cs typeface="Public Sans"/>
                <a:sym typeface="Public Sans"/>
              </a:rPr>
              <a:t>Plan de Trabajo – Etapa 1 Producto mínimo viable</a:t>
            </a:r>
            <a:endParaRPr/>
          </a:p>
        </p:txBody>
      </p:sp>
      <p:sp>
        <p:nvSpPr>
          <p:cNvPr id="182" name="Google Shape;182;p6"/>
          <p:cNvSpPr txBox="1"/>
          <p:nvPr/>
        </p:nvSpPr>
        <p:spPr>
          <a:xfrm>
            <a:off x="15479821" y="6109556"/>
            <a:ext cx="2732839" cy="1303596"/>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Configuración del avatar en Vtuber Studio con la voz generada.</a:t>
            </a:r>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7"/>
          <p:cNvGrpSpPr/>
          <p:nvPr/>
        </p:nvGrpSpPr>
        <p:grpSpPr>
          <a:xfrm>
            <a:off x="102" y="0"/>
            <a:ext cx="18394680" cy="5749840"/>
            <a:chOff x="0" y="0"/>
            <a:chExt cx="24526240" cy="7666453"/>
          </a:xfrm>
        </p:grpSpPr>
        <p:sp>
          <p:nvSpPr>
            <p:cNvPr id="188" name="Google Shape;188;p7"/>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2" b="-105230"/>
              </a:stretch>
            </a:blipFill>
            <a:ln>
              <a:noFill/>
            </a:ln>
          </p:spPr>
        </p:sp>
        <p:sp>
          <p:nvSpPr>
            <p:cNvPr id="189" name="Google Shape;189;p7"/>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8" b="-8788"/>
              </a:stretch>
            </a:blipFill>
            <a:ln>
              <a:noFill/>
            </a:ln>
          </p:spPr>
        </p:sp>
      </p:grpSp>
      <p:cxnSp>
        <p:nvCxnSpPr>
          <p:cNvPr id="190" name="Google Shape;190;p7"/>
          <p:cNvCxnSpPr/>
          <p:nvPr/>
        </p:nvCxnSpPr>
        <p:spPr>
          <a:xfrm>
            <a:off x="1681168" y="5662796"/>
            <a:ext cx="14588133" cy="87044"/>
          </a:xfrm>
          <a:prstGeom prst="straightConnector1">
            <a:avLst/>
          </a:prstGeom>
          <a:noFill/>
          <a:ln w="38100" cap="flat" cmpd="sng">
            <a:solidFill>
              <a:srgbClr val="311581"/>
            </a:solidFill>
            <a:prstDash val="solid"/>
            <a:round/>
            <a:headEnd type="none" w="sm" len="sm"/>
            <a:tailEnd type="none" w="sm" len="sm"/>
          </a:ln>
        </p:spPr>
      </p:cxnSp>
      <p:grpSp>
        <p:nvGrpSpPr>
          <p:cNvPr id="191" name="Google Shape;191;p7"/>
          <p:cNvGrpSpPr/>
          <p:nvPr/>
        </p:nvGrpSpPr>
        <p:grpSpPr>
          <a:xfrm>
            <a:off x="1374256" y="5509340"/>
            <a:ext cx="306912" cy="306912"/>
            <a:chOff x="0" y="0"/>
            <a:chExt cx="812800" cy="812800"/>
          </a:xfrm>
        </p:grpSpPr>
        <p:sp>
          <p:nvSpPr>
            <p:cNvPr id="192" name="Google Shape;192;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4" name="Google Shape;194;p7"/>
          <p:cNvGrpSpPr/>
          <p:nvPr/>
        </p:nvGrpSpPr>
        <p:grpSpPr>
          <a:xfrm>
            <a:off x="6478041" y="5596384"/>
            <a:ext cx="306912" cy="306912"/>
            <a:chOff x="0" y="0"/>
            <a:chExt cx="812800" cy="812800"/>
          </a:xfrm>
        </p:grpSpPr>
        <p:sp>
          <p:nvSpPr>
            <p:cNvPr id="195" name="Google Shape;195;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7" name="Google Shape;197;p7"/>
          <p:cNvGrpSpPr/>
          <p:nvPr/>
        </p:nvGrpSpPr>
        <p:grpSpPr>
          <a:xfrm>
            <a:off x="11581826" y="5596384"/>
            <a:ext cx="306912" cy="306912"/>
            <a:chOff x="0" y="0"/>
            <a:chExt cx="812800" cy="812800"/>
          </a:xfrm>
        </p:grpSpPr>
        <p:sp>
          <p:nvSpPr>
            <p:cNvPr id="198" name="Google Shape;198;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0" name="Google Shape;200;p7"/>
          <p:cNvGrpSpPr/>
          <p:nvPr/>
        </p:nvGrpSpPr>
        <p:grpSpPr>
          <a:xfrm>
            <a:off x="16269301" y="5596384"/>
            <a:ext cx="306912" cy="306912"/>
            <a:chOff x="0" y="0"/>
            <a:chExt cx="812800" cy="812800"/>
          </a:xfrm>
        </p:grpSpPr>
        <p:sp>
          <p:nvSpPr>
            <p:cNvPr id="201" name="Google Shape;201;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1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txBox="1"/>
            <p:nvPr/>
          </p:nvSpPr>
          <p:spPr>
            <a:xfrm>
              <a:off x="76200" y="66675"/>
              <a:ext cx="660400" cy="669925"/>
            </a:xfrm>
            <a:prstGeom prst="rect">
              <a:avLst/>
            </a:prstGeom>
            <a:noFill/>
            <a:ln>
              <a:noFill/>
            </a:ln>
          </p:spPr>
          <p:txBody>
            <a:bodyPr spcFirstLastPara="1" wrap="square" lIns="50800" tIns="50800" rIns="50800" bIns="50800" anchor="ctr" anchorCtr="0">
              <a:noAutofit/>
            </a:bodyPr>
            <a:lstStyle/>
            <a:p>
              <a:pPr marL="0" marR="0" lvl="0" indent="0" algn="ctr" rtl="0">
                <a:lnSpc>
                  <a:spcPct val="13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3" name="Google Shape;203;p7"/>
          <p:cNvSpPr/>
          <p:nvPr/>
        </p:nvSpPr>
        <p:spPr>
          <a:xfrm>
            <a:off x="14494558" y="2762801"/>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204" name="Google Shape;204;p7"/>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sp>
        <p:nvSpPr>
          <p:cNvPr id="205" name="Google Shape;205;p7"/>
          <p:cNvSpPr/>
          <p:nvPr/>
        </p:nvSpPr>
        <p:spPr>
          <a:xfrm>
            <a:off x="881184" y="8060720"/>
            <a:ext cx="986143" cy="986143"/>
          </a:xfrm>
          <a:custGeom>
            <a:avLst/>
            <a:gdLst/>
            <a:ahLst/>
            <a:cxnLst/>
            <a:rect l="l" t="t" r="r" b="b"/>
            <a:pathLst>
              <a:path w="986143" h="986143" extrusionOk="0">
                <a:moveTo>
                  <a:pt x="0" y="0"/>
                </a:moveTo>
                <a:lnTo>
                  <a:pt x="986144" y="0"/>
                </a:lnTo>
                <a:lnTo>
                  <a:pt x="986144" y="986143"/>
                </a:lnTo>
                <a:lnTo>
                  <a:pt x="0" y="986143"/>
                </a:lnTo>
                <a:lnTo>
                  <a:pt x="0" y="0"/>
                </a:lnTo>
                <a:close/>
              </a:path>
            </a:pathLst>
          </a:custGeom>
          <a:blipFill rotWithShape="1">
            <a:blip r:embed="rId7">
              <a:alphaModFix/>
            </a:blip>
            <a:stretch>
              <a:fillRect/>
            </a:stretch>
          </a:blipFill>
          <a:ln>
            <a:noFill/>
          </a:ln>
        </p:spPr>
      </p:sp>
      <p:sp>
        <p:nvSpPr>
          <p:cNvPr id="206" name="Google Shape;206;p7"/>
          <p:cNvSpPr/>
          <p:nvPr/>
        </p:nvSpPr>
        <p:spPr>
          <a:xfrm>
            <a:off x="6127008" y="8037885"/>
            <a:ext cx="1008978" cy="1008978"/>
          </a:xfrm>
          <a:custGeom>
            <a:avLst/>
            <a:gdLst/>
            <a:ahLst/>
            <a:cxnLst/>
            <a:rect l="l" t="t" r="r" b="b"/>
            <a:pathLst>
              <a:path w="1008978" h="1008978" extrusionOk="0">
                <a:moveTo>
                  <a:pt x="0" y="0"/>
                </a:moveTo>
                <a:lnTo>
                  <a:pt x="1008978" y="0"/>
                </a:lnTo>
                <a:lnTo>
                  <a:pt x="1008978" y="1008978"/>
                </a:lnTo>
                <a:lnTo>
                  <a:pt x="0" y="1008978"/>
                </a:lnTo>
                <a:lnTo>
                  <a:pt x="0" y="0"/>
                </a:lnTo>
                <a:close/>
              </a:path>
            </a:pathLst>
          </a:custGeom>
          <a:blipFill rotWithShape="1">
            <a:blip r:embed="rId8">
              <a:alphaModFix/>
            </a:blip>
            <a:stretch>
              <a:fillRect/>
            </a:stretch>
          </a:blipFill>
          <a:ln>
            <a:noFill/>
          </a:ln>
        </p:spPr>
      </p:sp>
      <p:sp>
        <p:nvSpPr>
          <p:cNvPr id="207" name="Google Shape;207;p7"/>
          <p:cNvSpPr/>
          <p:nvPr/>
        </p:nvSpPr>
        <p:spPr>
          <a:xfrm>
            <a:off x="11347806" y="8060720"/>
            <a:ext cx="1081864" cy="1081864"/>
          </a:xfrm>
          <a:custGeom>
            <a:avLst/>
            <a:gdLst/>
            <a:ahLst/>
            <a:cxnLst/>
            <a:rect l="l" t="t" r="r" b="b"/>
            <a:pathLst>
              <a:path w="1081864" h="1081864" extrusionOk="0">
                <a:moveTo>
                  <a:pt x="0" y="0"/>
                </a:moveTo>
                <a:lnTo>
                  <a:pt x="1081864" y="0"/>
                </a:lnTo>
                <a:lnTo>
                  <a:pt x="1081864" y="1081864"/>
                </a:lnTo>
                <a:lnTo>
                  <a:pt x="0" y="1081864"/>
                </a:lnTo>
                <a:lnTo>
                  <a:pt x="0" y="0"/>
                </a:lnTo>
                <a:close/>
              </a:path>
            </a:pathLst>
          </a:custGeom>
          <a:blipFill rotWithShape="1">
            <a:blip r:embed="rId9">
              <a:alphaModFix/>
            </a:blip>
            <a:stretch>
              <a:fillRect/>
            </a:stretch>
          </a:blipFill>
          <a:ln>
            <a:noFill/>
          </a:ln>
        </p:spPr>
      </p:sp>
      <p:sp>
        <p:nvSpPr>
          <p:cNvPr id="208" name="Google Shape;208;p7"/>
          <p:cNvSpPr/>
          <p:nvPr/>
        </p:nvSpPr>
        <p:spPr>
          <a:xfrm>
            <a:off x="15945932" y="8270270"/>
            <a:ext cx="953649" cy="953649"/>
          </a:xfrm>
          <a:custGeom>
            <a:avLst/>
            <a:gdLst/>
            <a:ahLst/>
            <a:cxnLst/>
            <a:rect l="l" t="t" r="r" b="b"/>
            <a:pathLst>
              <a:path w="953649" h="953649" extrusionOk="0">
                <a:moveTo>
                  <a:pt x="0" y="0"/>
                </a:moveTo>
                <a:lnTo>
                  <a:pt x="953649" y="0"/>
                </a:lnTo>
                <a:lnTo>
                  <a:pt x="953649" y="953649"/>
                </a:lnTo>
                <a:lnTo>
                  <a:pt x="0" y="953649"/>
                </a:lnTo>
                <a:lnTo>
                  <a:pt x="0" y="0"/>
                </a:lnTo>
                <a:close/>
              </a:path>
            </a:pathLst>
          </a:custGeom>
          <a:blipFill rotWithShape="1">
            <a:blip r:embed="rId10">
              <a:alphaModFix/>
            </a:blip>
            <a:stretch>
              <a:fillRect/>
            </a:stretch>
          </a:blipFill>
          <a:ln>
            <a:noFill/>
          </a:ln>
        </p:spPr>
      </p:sp>
      <p:sp>
        <p:nvSpPr>
          <p:cNvPr id="209" name="Google Shape;209;p7"/>
          <p:cNvSpPr txBox="1"/>
          <p:nvPr/>
        </p:nvSpPr>
        <p:spPr>
          <a:xfrm>
            <a:off x="15056337" y="6109556"/>
            <a:ext cx="2732839" cy="1951164"/>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Creación de una aplicación de escritorio para configurar parámetros.</a:t>
            </a:r>
            <a:endParaRPr/>
          </a:p>
          <a:p>
            <a:pPr marL="0" marR="0" lvl="0" indent="0" algn="ctr" rtl="0">
              <a:lnSpc>
                <a:spcPct val="117027"/>
              </a:lnSpc>
              <a:spcBef>
                <a:spcPts val="0"/>
              </a:spcBef>
              <a:spcAft>
                <a:spcPts val="0"/>
              </a:spcAft>
              <a:buNone/>
            </a:pPr>
            <a:endParaRPr sz="2220" b="1" i="0" u="none" strike="noStrike" cap="none">
              <a:solidFill>
                <a:srgbClr val="311581"/>
              </a:solidFill>
              <a:latin typeface="Public Sans"/>
              <a:ea typeface="Public Sans"/>
              <a:cs typeface="Public Sans"/>
              <a:sym typeface="Public Sans"/>
            </a:endParaRPr>
          </a:p>
        </p:txBody>
      </p:sp>
      <p:sp>
        <p:nvSpPr>
          <p:cNvPr id="210" name="Google Shape;210;p7"/>
          <p:cNvSpPr txBox="1"/>
          <p:nvPr/>
        </p:nvSpPr>
        <p:spPr>
          <a:xfrm>
            <a:off x="10172890" y="6213729"/>
            <a:ext cx="3124785" cy="1303596"/>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Uso de esa información en interacciones futuras con el espectador.</a:t>
            </a:r>
            <a:endParaRPr/>
          </a:p>
        </p:txBody>
      </p:sp>
      <p:sp>
        <p:nvSpPr>
          <p:cNvPr id="211" name="Google Shape;211;p7"/>
          <p:cNvSpPr txBox="1"/>
          <p:nvPr/>
        </p:nvSpPr>
        <p:spPr>
          <a:xfrm>
            <a:off x="5296981" y="6213729"/>
            <a:ext cx="2669032" cy="979812"/>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Consultas para simular “memoria” en el asistente.</a:t>
            </a:r>
            <a:endParaRPr/>
          </a:p>
        </p:txBody>
      </p:sp>
      <p:sp>
        <p:nvSpPr>
          <p:cNvPr id="212" name="Google Shape;212;p7"/>
          <p:cNvSpPr txBox="1"/>
          <p:nvPr/>
        </p:nvSpPr>
        <p:spPr>
          <a:xfrm>
            <a:off x="193196" y="6109556"/>
            <a:ext cx="2669032" cy="1303596"/>
          </a:xfrm>
          <a:prstGeom prst="rect">
            <a:avLst/>
          </a:prstGeom>
          <a:noFill/>
          <a:ln>
            <a:noFill/>
          </a:ln>
        </p:spPr>
        <p:txBody>
          <a:bodyPr spcFirstLastPara="1" wrap="square" lIns="0" tIns="0" rIns="0" bIns="0" anchor="t" anchorCtr="0">
            <a:spAutoFit/>
          </a:bodyPr>
          <a:lstStyle/>
          <a:p>
            <a:pPr marL="0" marR="0" lvl="0" indent="0" algn="ctr" rtl="0">
              <a:lnSpc>
                <a:spcPct val="117027"/>
              </a:lnSpc>
              <a:spcBef>
                <a:spcPts val="0"/>
              </a:spcBef>
              <a:spcAft>
                <a:spcPts val="0"/>
              </a:spcAft>
              <a:buNone/>
            </a:pPr>
            <a:r>
              <a:rPr lang="en-US" sz="2220" b="1" i="0" u="none" strike="noStrike" cap="none">
                <a:solidFill>
                  <a:srgbClr val="311581"/>
                </a:solidFill>
                <a:latin typeface="Public Sans"/>
                <a:ea typeface="Public Sans"/>
                <a:cs typeface="Public Sans"/>
                <a:sym typeface="Public Sans"/>
              </a:rPr>
              <a:t>Almacenamiento de mensajes y respuestas en base de datos.</a:t>
            </a:r>
            <a:endParaRPr/>
          </a:p>
        </p:txBody>
      </p:sp>
      <p:sp>
        <p:nvSpPr>
          <p:cNvPr id="213" name="Google Shape;213;p7"/>
          <p:cNvSpPr txBox="1"/>
          <p:nvPr/>
        </p:nvSpPr>
        <p:spPr>
          <a:xfrm>
            <a:off x="1069232" y="1119258"/>
            <a:ext cx="12948749" cy="2113275"/>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399" b="1" i="0" u="none" strike="noStrike" cap="none">
                <a:solidFill>
                  <a:srgbClr val="FFFFFF"/>
                </a:solidFill>
                <a:latin typeface="Public Sans"/>
                <a:ea typeface="Public Sans"/>
                <a:cs typeface="Public Sans"/>
                <a:sym typeface="Public Sans"/>
              </a:rPr>
              <a:t>Plan de Trabajo – Etapa 2 (Mejoras y Funcionalidades)</a:t>
            </a:r>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Google Shape;218;p8"/>
          <p:cNvGrpSpPr/>
          <p:nvPr/>
        </p:nvGrpSpPr>
        <p:grpSpPr>
          <a:xfrm>
            <a:off x="102" y="0"/>
            <a:ext cx="18394680" cy="5749840"/>
            <a:chOff x="0" y="0"/>
            <a:chExt cx="24526240" cy="7666453"/>
          </a:xfrm>
        </p:grpSpPr>
        <p:sp>
          <p:nvSpPr>
            <p:cNvPr id="219" name="Google Shape;219;p8"/>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2" b="-105230"/>
              </a:stretch>
            </a:blipFill>
            <a:ln>
              <a:noFill/>
            </a:ln>
          </p:spPr>
        </p:sp>
        <p:sp>
          <p:nvSpPr>
            <p:cNvPr id="220" name="Google Shape;220;p8"/>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8" b="-8788"/>
              </a:stretch>
            </a:blipFill>
            <a:ln>
              <a:noFill/>
            </a:ln>
          </p:spPr>
        </p:sp>
      </p:grpSp>
      <p:sp>
        <p:nvSpPr>
          <p:cNvPr id="221" name="Google Shape;221;p8"/>
          <p:cNvSpPr/>
          <p:nvPr/>
        </p:nvSpPr>
        <p:spPr>
          <a:xfrm>
            <a:off x="14494558" y="2762801"/>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222" name="Google Shape;222;p8"/>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sp>
        <p:nvSpPr>
          <p:cNvPr id="223" name="Google Shape;223;p8"/>
          <p:cNvSpPr/>
          <p:nvPr/>
        </p:nvSpPr>
        <p:spPr>
          <a:xfrm>
            <a:off x="1381794" y="5347675"/>
            <a:ext cx="15524411" cy="4402210"/>
          </a:xfrm>
          <a:custGeom>
            <a:avLst/>
            <a:gdLst/>
            <a:ahLst/>
            <a:cxnLst/>
            <a:rect l="l" t="t" r="r" b="b"/>
            <a:pathLst>
              <a:path w="15524411" h="4402210" extrusionOk="0">
                <a:moveTo>
                  <a:pt x="0" y="0"/>
                </a:moveTo>
                <a:lnTo>
                  <a:pt x="15524412" y="0"/>
                </a:lnTo>
                <a:lnTo>
                  <a:pt x="15524412" y="4402210"/>
                </a:lnTo>
                <a:lnTo>
                  <a:pt x="0" y="4402210"/>
                </a:lnTo>
                <a:lnTo>
                  <a:pt x="0" y="0"/>
                </a:lnTo>
                <a:close/>
              </a:path>
            </a:pathLst>
          </a:custGeom>
          <a:blipFill rotWithShape="1">
            <a:blip r:embed="rId7">
              <a:alphaModFix/>
            </a:blip>
            <a:stretch>
              <a:fillRect t="-10951" b="-570"/>
            </a:stretch>
          </a:blipFill>
          <a:ln>
            <a:noFill/>
          </a:ln>
        </p:spPr>
      </p:sp>
      <p:sp>
        <p:nvSpPr>
          <p:cNvPr id="224" name="Google Shape;224;p8"/>
          <p:cNvSpPr txBox="1"/>
          <p:nvPr/>
        </p:nvSpPr>
        <p:spPr>
          <a:xfrm>
            <a:off x="1069232" y="1119258"/>
            <a:ext cx="12948749" cy="1075116"/>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399" b="1" i="0" u="none" strike="noStrike" cap="none">
                <a:solidFill>
                  <a:srgbClr val="FFFFFF"/>
                </a:solidFill>
                <a:latin typeface="Public Sans"/>
                <a:ea typeface="Public Sans"/>
                <a:cs typeface="Public Sans"/>
                <a:sym typeface="Public Sans"/>
              </a:rPr>
              <a:t>Resumen Plan de Trabajo</a:t>
            </a:r>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9"/>
          <p:cNvGrpSpPr/>
          <p:nvPr/>
        </p:nvGrpSpPr>
        <p:grpSpPr>
          <a:xfrm>
            <a:off x="102" y="0"/>
            <a:ext cx="18394680" cy="5749840"/>
            <a:chOff x="0" y="0"/>
            <a:chExt cx="24526240" cy="7666453"/>
          </a:xfrm>
        </p:grpSpPr>
        <p:sp>
          <p:nvSpPr>
            <p:cNvPr id="230" name="Google Shape;230;p9"/>
            <p:cNvSpPr/>
            <p:nvPr/>
          </p:nvSpPr>
          <p:spPr>
            <a:xfrm>
              <a:off x="0" y="0"/>
              <a:ext cx="24526240" cy="6659987"/>
            </a:xfrm>
            <a:custGeom>
              <a:avLst/>
              <a:gdLst/>
              <a:ahLst/>
              <a:cxnLst/>
              <a:rect l="l" t="t" r="r" b="b"/>
              <a:pathLst>
                <a:path w="24526240" h="6659987" extrusionOk="0">
                  <a:moveTo>
                    <a:pt x="0" y="0"/>
                  </a:moveTo>
                  <a:lnTo>
                    <a:pt x="24526240" y="0"/>
                  </a:lnTo>
                  <a:lnTo>
                    <a:pt x="24526240" y="6659987"/>
                  </a:lnTo>
                  <a:lnTo>
                    <a:pt x="0" y="6659987"/>
                  </a:lnTo>
                  <a:lnTo>
                    <a:pt x="0" y="0"/>
                  </a:lnTo>
                  <a:close/>
                </a:path>
              </a:pathLst>
            </a:custGeom>
            <a:blipFill rotWithShape="1">
              <a:blip r:embed="rId3">
                <a:alphaModFix/>
              </a:blip>
              <a:stretch>
                <a:fillRect t="-40102" b="-105230"/>
              </a:stretch>
            </a:blipFill>
            <a:ln>
              <a:noFill/>
            </a:ln>
          </p:spPr>
        </p:sp>
        <p:sp>
          <p:nvSpPr>
            <p:cNvPr id="231" name="Google Shape;231;p9"/>
            <p:cNvSpPr/>
            <p:nvPr/>
          </p:nvSpPr>
          <p:spPr>
            <a:xfrm>
              <a:off x="2708073" y="6659987"/>
              <a:ext cx="18563260" cy="1006466"/>
            </a:xfrm>
            <a:custGeom>
              <a:avLst/>
              <a:gdLst/>
              <a:ahLst/>
              <a:cxnLst/>
              <a:rect l="l" t="t" r="r" b="b"/>
              <a:pathLst>
                <a:path w="18563260" h="1006466" extrusionOk="0">
                  <a:moveTo>
                    <a:pt x="0" y="0"/>
                  </a:moveTo>
                  <a:lnTo>
                    <a:pt x="18563260" y="0"/>
                  </a:lnTo>
                  <a:lnTo>
                    <a:pt x="18563260" y="1006466"/>
                  </a:lnTo>
                  <a:lnTo>
                    <a:pt x="0" y="1006466"/>
                  </a:lnTo>
                  <a:lnTo>
                    <a:pt x="0" y="0"/>
                  </a:lnTo>
                  <a:close/>
                </a:path>
              </a:pathLst>
            </a:custGeom>
            <a:blipFill rotWithShape="1">
              <a:blip r:embed="rId4">
                <a:alphaModFix amt="80000"/>
              </a:blip>
              <a:stretch>
                <a:fillRect t="-8788" b="-8788"/>
              </a:stretch>
            </a:blipFill>
            <a:ln>
              <a:noFill/>
            </a:ln>
          </p:spPr>
        </p:sp>
      </p:grpSp>
      <p:sp>
        <p:nvSpPr>
          <p:cNvPr id="232" name="Google Shape;232;p9"/>
          <p:cNvSpPr/>
          <p:nvPr/>
        </p:nvSpPr>
        <p:spPr>
          <a:xfrm>
            <a:off x="14494558" y="2762801"/>
            <a:ext cx="2796646" cy="2746539"/>
          </a:xfrm>
          <a:custGeom>
            <a:avLst/>
            <a:gdLst/>
            <a:ahLst/>
            <a:cxnLst/>
            <a:rect l="l" t="t" r="r" b="b"/>
            <a:pathLst>
              <a:path w="2796646" h="2746539" extrusionOk="0">
                <a:moveTo>
                  <a:pt x="0" y="0"/>
                </a:moveTo>
                <a:lnTo>
                  <a:pt x="2796646" y="0"/>
                </a:lnTo>
                <a:lnTo>
                  <a:pt x="2796646" y="2746539"/>
                </a:lnTo>
                <a:lnTo>
                  <a:pt x="0" y="2746539"/>
                </a:lnTo>
                <a:lnTo>
                  <a:pt x="0" y="0"/>
                </a:lnTo>
                <a:close/>
              </a:path>
            </a:pathLst>
          </a:custGeom>
          <a:blipFill rotWithShape="1">
            <a:blip r:embed="rId5">
              <a:alphaModFix/>
            </a:blip>
            <a:stretch>
              <a:fillRect/>
            </a:stretch>
          </a:blipFill>
          <a:ln>
            <a:noFill/>
          </a:ln>
        </p:spPr>
      </p:sp>
      <p:sp>
        <p:nvSpPr>
          <p:cNvPr id="233" name="Google Shape;233;p9"/>
          <p:cNvSpPr/>
          <p:nvPr/>
        </p:nvSpPr>
        <p:spPr>
          <a:xfrm flipH="1">
            <a:off x="13077592" y="1028700"/>
            <a:ext cx="6690329" cy="1321340"/>
          </a:xfrm>
          <a:custGeom>
            <a:avLst/>
            <a:gdLst/>
            <a:ahLst/>
            <a:cxnLst/>
            <a:rect l="l" t="t" r="r" b="b"/>
            <a:pathLst>
              <a:path w="6690329" h="1321340" extrusionOk="0">
                <a:moveTo>
                  <a:pt x="6690329" y="0"/>
                </a:moveTo>
                <a:lnTo>
                  <a:pt x="0" y="0"/>
                </a:lnTo>
                <a:lnTo>
                  <a:pt x="0" y="1321340"/>
                </a:lnTo>
                <a:lnTo>
                  <a:pt x="6690329" y="1321340"/>
                </a:lnTo>
                <a:lnTo>
                  <a:pt x="6690329" y="0"/>
                </a:lnTo>
                <a:close/>
              </a:path>
            </a:pathLst>
          </a:custGeom>
          <a:blipFill rotWithShape="1">
            <a:blip r:embed="rId6">
              <a:alphaModFix/>
            </a:blip>
            <a:stretch>
              <a:fillRect/>
            </a:stretch>
          </a:blipFill>
          <a:ln>
            <a:noFill/>
          </a:ln>
        </p:spPr>
      </p:sp>
      <p:sp>
        <p:nvSpPr>
          <p:cNvPr id="234" name="Google Shape;234;p9"/>
          <p:cNvSpPr/>
          <p:nvPr/>
        </p:nvSpPr>
        <p:spPr>
          <a:xfrm>
            <a:off x="1279177" y="5509340"/>
            <a:ext cx="15729646" cy="3756991"/>
          </a:xfrm>
          <a:custGeom>
            <a:avLst/>
            <a:gdLst/>
            <a:ahLst/>
            <a:cxnLst/>
            <a:rect l="l" t="t" r="r" b="b"/>
            <a:pathLst>
              <a:path w="15729646" h="3756991" extrusionOk="0">
                <a:moveTo>
                  <a:pt x="0" y="0"/>
                </a:moveTo>
                <a:lnTo>
                  <a:pt x="15729646" y="0"/>
                </a:lnTo>
                <a:lnTo>
                  <a:pt x="15729646" y="3756991"/>
                </a:lnTo>
                <a:lnTo>
                  <a:pt x="0" y="3756991"/>
                </a:lnTo>
                <a:lnTo>
                  <a:pt x="0" y="0"/>
                </a:lnTo>
                <a:close/>
              </a:path>
            </a:pathLst>
          </a:custGeom>
          <a:blipFill rotWithShape="1">
            <a:blip r:embed="rId7">
              <a:alphaModFix/>
            </a:blip>
            <a:stretch>
              <a:fillRect b="-481"/>
            </a:stretch>
          </a:blipFill>
          <a:ln>
            <a:noFill/>
          </a:ln>
        </p:spPr>
      </p:sp>
      <p:sp>
        <p:nvSpPr>
          <p:cNvPr id="235" name="Google Shape;235;p9"/>
          <p:cNvSpPr txBox="1"/>
          <p:nvPr/>
        </p:nvSpPr>
        <p:spPr>
          <a:xfrm>
            <a:off x="1069232" y="1119258"/>
            <a:ext cx="12948749" cy="1075116"/>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None/>
            </a:pPr>
            <a:r>
              <a:rPr lang="en-US" sz="7399" b="1" i="0" u="none" strike="noStrike" cap="none">
                <a:solidFill>
                  <a:srgbClr val="FFFFFF"/>
                </a:solidFill>
                <a:latin typeface="Public Sans"/>
                <a:ea typeface="Public Sans"/>
                <a:cs typeface="Public Sans"/>
                <a:sym typeface="Public Sans"/>
              </a:rPr>
              <a:t>Carta Grantt</a:t>
            </a:r>
            <a:endParaRP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574</Words>
  <Application>Microsoft Office PowerPoint</Application>
  <PresentationFormat>Personalizado</PresentationFormat>
  <Paragraphs>71</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Public Sans Thin</vt:lpstr>
      <vt:lpstr>Calibri</vt:lpstr>
      <vt:lpstr>Public Sans</vt:lpstr>
      <vt:lpstr>Nunito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Claudio Adones Araya</dc:creator>
  <cp:lastModifiedBy>Claudio Adones Araya</cp:lastModifiedBy>
  <cp:revision>1</cp:revision>
  <dcterms:created xsi:type="dcterms:W3CDTF">2006-08-16T00:00:00Z</dcterms:created>
  <dcterms:modified xsi:type="dcterms:W3CDTF">2025-09-24T21:44:51Z</dcterms:modified>
</cp:coreProperties>
</file>